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31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3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1349ACC-3F79-4546-B7B7-200EFB4BAA3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3809812792"/>
      </p:ext>
    </p:extLst>
  </p:cSld>
  <p:clrMapOvr>
    <a:masterClrMapping/>
  </p:clrMapOvr>
  <p:transition spd="med">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1349ACC-3F79-4546-B7B7-200EFB4BAA3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1528220503"/>
      </p:ext>
    </p:extLst>
  </p:cSld>
  <p:clrMapOvr>
    <a:masterClrMapping/>
  </p:clrMapOvr>
  <p:transition spd="med">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1349ACC-3F79-4546-B7B7-200EFB4BAA3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2010173835"/>
      </p:ext>
    </p:extLst>
  </p:cSld>
  <p:clrMapOvr>
    <a:masterClrMapping/>
  </p:clrMapOvr>
  <p:transition spd="med">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1349ACC-3F79-4546-B7B7-200EFB4BAA3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E6F583-A352-4D75-9DCE-BAE07AE6BE7B}" type="slidenum">
              <a:rPr lang="tr-TR" smtClean="0"/>
              <a:t>‹#›</a:t>
            </a:fld>
            <a:endParaRPr lang="tr-T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11022271"/>
      </p:ext>
    </p:extLst>
  </p:cSld>
  <p:clrMapOvr>
    <a:masterClrMapping/>
  </p:clrMapOvr>
  <p:transition spd="med">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1349ACC-3F79-4546-B7B7-200EFB4BAA3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1694087430"/>
      </p:ext>
    </p:extLst>
  </p:cSld>
  <p:clrMapOvr>
    <a:masterClrMapping/>
  </p:clrMapOvr>
  <p:transition spd="med">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81349ACC-3F79-4546-B7B7-200EFB4BAA3E}" type="datetimeFigureOut">
              <a:rPr lang="tr-TR" smtClean="0"/>
              <a:t>5.08.2025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3644126331"/>
      </p:ext>
    </p:extLst>
  </p:cSld>
  <p:clrMapOvr>
    <a:masterClrMapping/>
  </p:clrMapOvr>
  <p:transition spd="med">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81349ACC-3F79-4546-B7B7-200EFB4BAA3E}" type="datetimeFigureOut">
              <a:rPr lang="tr-TR" smtClean="0"/>
              <a:t>5.08.2025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3620214315"/>
      </p:ext>
    </p:extLst>
  </p:cSld>
  <p:clrMapOvr>
    <a:masterClrMapping/>
  </p:clrMapOvr>
  <p:transition spd="med">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1349ACC-3F79-4546-B7B7-200EFB4BAA3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1629470099"/>
      </p:ext>
    </p:extLst>
  </p:cSld>
  <p:clrMapOvr>
    <a:masterClrMapping/>
  </p:clrMapOvr>
  <p:transition spd="med">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1349ACC-3F79-4546-B7B7-200EFB4BAA3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3077831565"/>
      </p:ext>
    </p:extLst>
  </p:cSld>
  <p:clrMapOvr>
    <a:masterClrMapping/>
  </p:clrMapOvr>
  <p:transition spd="med">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1349ACC-3F79-4546-B7B7-200EFB4BAA3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2915530415"/>
      </p:ext>
    </p:extLst>
  </p:cSld>
  <p:clrMapOvr>
    <a:masterClrMapping/>
  </p:clrMapOvr>
  <p:transition spd="med">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1349ACC-3F79-4546-B7B7-200EFB4BAA3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3745342695"/>
      </p:ext>
    </p:extLst>
  </p:cSld>
  <p:clrMapOvr>
    <a:masterClrMapping/>
  </p:clrMapOvr>
  <p:transition spd="med">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1349ACC-3F79-4546-B7B7-200EFB4BAA3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834014247"/>
      </p:ext>
    </p:extLst>
  </p:cSld>
  <p:clrMapOvr>
    <a:masterClrMapping/>
  </p:clrMapOvr>
  <p:transition spd="med">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913795" y="2912232"/>
            <a:ext cx="5107208" cy="287896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912232"/>
            <a:ext cx="5095357" cy="287896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1349ACC-3F79-4546-B7B7-200EFB4BAA3E}" type="datetimeFigureOut">
              <a:rPr lang="tr-TR" smtClean="0"/>
              <a:t>5.08.2025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291457517"/>
      </p:ext>
    </p:extLst>
  </p:cSld>
  <p:clrMapOvr>
    <a:masterClrMapping/>
  </p:clrMapOvr>
  <p:transition spd="med">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1349ACC-3F79-4546-B7B7-200EFB4BAA3E}" type="datetimeFigureOut">
              <a:rPr lang="tr-TR" smtClean="0"/>
              <a:t>5.08.2025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1152975417"/>
      </p:ext>
    </p:extLst>
  </p:cSld>
  <p:clrMapOvr>
    <a:masterClrMapping/>
  </p:clrMapOvr>
  <p:transition spd="med">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349ACC-3F79-4546-B7B7-200EFB4BAA3E}" type="datetimeFigureOut">
              <a:rPr lang="tr-TR" smtClean="0"/>
              <a:t>5.08.2025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2784855741"/>
      </p:ext>
    </p:extLst>
  </p:cSld>
  <p:clrMapOvr>
    <a:masterClrMapping/>
  </p:clrMapOvr>
  <p:transition spd="med">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a:t>Asıl başlık stilini düzenlemek için tıklayın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1349ACC-3F79-4546-B7B7-200EFB4BAA3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3561386239"/>
      </p:ext>
    </p:extLst>
  </p:cSld>
  <p:clrMapOvr>
    <a:masterClrMapping/>
  </p:clrMapOvr>
  <p:transition spd="med">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1349ACC-3F79-4546-B7B7-200EFB4BAA3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E6F583-A352-4D75-9DCE-BAE07AE6BE7B}" type="slidenum">
              <a:rPr lang="tr-TR" smtClean="0"/>
              <a:t>‹#›</a:t>
            </a:fld>
            <a:endParaRPr lang="tr-TR"/>
          </a:p>
        </p:txBody>
      </p:sp>
    </p:spTree>
    <p:extLst>
      <p:ext uri="{BB962C8B-B14F-4D97-AF65-F5344CB8AC3E}">
        <p14:creationId xmlns:p14="http://schemas.microsoft.com/office/powerpoint/2010/main" val="3077680902"/>
      </p:ext>
    </p:extLst>
  </p:cSld>
  <p:clrMapOvr>
    <a:masterClrMapping/>
  </p:clrMapOvr>
  <p:transition spd="med">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1349ACC-3F79-4546-B7B7-200EFB4BAA3E}" type="datetimeFigureOut">
              <a:rPr lang="tr-TR" smtClean="0"/>
              <a:t>5.08.2025</a:t>
            </a:fld>
            <a:endParaRPr lang="tr-T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ABE6F583-A352-4D75-9DCE-BAE07AE6BE7B}" type="slidenum">
              <a:rPr lang="tr-TR" smtClean="0"/>
              <a:t>‹#›</a:t>
            </a:fld>
            <a:endParaRPr lang="tr-TR"/>
          </a:p>
        </p:txBody>
      </p:sp>
    </p:spTree>
    <p:extLst>
      <p:ext uri="{BB962C8B-B14F-4D97-AF65-F5344CB8AC3E}">
        <p14:creationId xmlns:p14="http://schemas.microsoft.com/office/powerpoint/2010/main" val="1976698632"/>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ransition spd="med">
    <p:pull/>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1837CB0-4F29-4E03-BEC4-55C6733B9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5" name="Metin kutusu 4">
            <a:extLst>
              <a:ext uri="{FF2B5EF4-FFF2-40B4-BE49-F238E27FC236}">
                <a16:creationId xmlns:a16="http://schemas.microsoft.com/office/drawing/2014/main" id="{A231F85A-25F2-CBD0-050B-83369BCA594B}"/>
              </a:ext>
            </a:extLst>
          </p:cNvPr>
          <p:cNvSpPr txBox="1"/>
          <p:nvPr/>
        </p:nvSpPr>
        <p:spPr>
          <a:xfrm>
            <a:off x="6435091" y="628651"/>
            <a:ext cx="5080634" cy="3495674"/>
          </a:xfrm>
          <a:prstGeom prst="rect">
            <a:avLst/>
          </a:prstGeom>
        </p:spPr>
        <p:txBody>
          <a:bodyPr vert="horz" lIns="91440" tIns="45720" rIns="91440" bIns="45720" rtlCol="0" anchor="b">
            <a:normAutofit/>
          </a:bodyPr>
          <a:lstStyle/>
          <a:p>
            <a:pPr algn="ctr" defTabSz="914400">
              <a:lnSpc>
                <a:spcPct val="90000"/>
              </a:lnSpc>
              <a:spcBef>
                <a:spcPct val="0"/>
              </a:spcBef>
              <a:spcAft>
                <a:spcPts val="600"/>
              </a:spcAft>
            </a:pPr>
            <a:r>
              <a:rPr lang="en-US" sz="4800" b="1" cap="all">
                <a:solidFill>
                  <a:srgbClr val="FFFFFF"/>
                </a:solidFill>
                <a:effectLst>
                  <a:outerShdw blurRad="50800" dist="63500" dir="2700000" algn="tl" rotWithShape="0">
                    <a:srgbClr val="000000">
                      <a:alpha val="48000"/>
                    </a:srgbClr>
                  </a:outerShdw>
                </a:effectLst>
                <a:latin typeface="+mj-lt"/>
                <a:ea typeface="+mj-ea"/>
                <a:cs typeface="+mj-cs"/>
              </a:rPr>
              <a:t>Mesleki Yazışma ve Özel Güvenlik Bilgi Sistemi</a:t>
            </a:r>
          </a:p>
        </p:txBody>
      </p:sp>
      <p:sp>
        <p:nvSpPr>
          <p:cNvPr id="12" name="Rectangle 11">
            <a:extLst>
              <a:ext uri="{FF2B5EF4-FFF2-40B4-BE49-F238E27FC236}">
                <a16:creationId xmlns:a16="http://schemas.microsoft.com/office/drawing/2014/main" id="{F0771D68-E8BF-4D31-ADBB-CE99B19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475" y="733425"/>
            <a:ext cx="5229225" cy="5391150"/>
          </a:xfrm>
          <a:prstGeom prst="rect">
            <a:avLst/>
          </a:prstGeom>
          <a:solidFill>
            <a:schemeClr val="bg1"/>
          </a:solidFill>
          <a:ln w="190500" cap="sq">
            <a:solidFill>
              <a:schemeClr val="bg1"/>
            </a:solidFill>
            <a:miter lim="800000"/>
          </a:ln>
          <a:effectLst>
            <a:outerShdw blurRad="54991" dist="17780" dir="5400000" algn="ctr" rotWithShape="0">
              <a:schemeClr val="bg1">
                <a:alpha val="40000"/>
              </a:schemeClr>
            </a:outerShdw>
          </a:effectLst>
          <a:scene3d>
            <a:camera prst="orthographicFront"/>
            <a:lightRig rig="twoPt" dir="t">
              <a:rot lat="0" lon="0" rev="7200000"/>
            </a:lightRig>
          </a:scene3d>
          <a:sp3d>
            <a:bevelT w="25400" h="190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Resim 1" descr="oyuncak, çizgi film içeren bir resim&#10;&#10;Açıklama otomatik olarak oluşturuldu">
            <a:extLst>
              <a:ext uri="{FF2B5EF4-FFF2-40B4-BE49-F238E27FC236}">
                <a16:creationId xmlns:a16="http://schemas.microsoft.com/office/drawing/2014/main" id="{7213B335-E337-EC73-E6E6-A0F3E65AA218}"/>
              </a:ext>
            </a:extLst>
          </p:cNvPr>
          <p:cNvPicPr>
            <a:picLocks noChangeAspect="1"/>
          </p:cNvPicPr>
          <p:nvPr/>
        </p:nvPicPr>
        <p:blipFill>
          <a:blip r:embed="rId2"/>
          <a:stretch>
            <a:fillRect/>
          </a:stretch>
        </p:blipFill>
        <p:spPr>
          <a:xfrm>
            <a:off x="1141857" y="2566724"/>
            <a:ext cx="4450460" cy="1724553"/>
          </a:xfrm>
          <a:prstGeom prst="rect">
            <a:avLst/>
          </a:prstGeom>
        </p:spPr>
      </p:pic>
      <p:sp>
        <p:nvSpPr>
          <p:cNvPr id="14" name="Rectangle 13">
            <a:extLst>
              <a:ext uri="{FF2B5EF4-FFF2-40B4-BE49-F238E27FC236}">
                <a16:creationId xmlns:a16="http://schemas.microsoft.com/office/drawing/2014/main" id="{7D4DBD54-1DE0-451E-9FDE-4116146F1C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496" y="799817"/>
            <a:ext cx="5109182" cy="5258367"/>
          </a:xfrm>
          <a:prstGeom prst="rect">
            <a:avLst/>
          </a:prstGeom>
          <a:noFill/>
          <a:ln w="12700">
            <a:solidFill>
              <a:srgbClr val="2A5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643564"/>
      </p:ext>
    </p:extLst>
  </p:cSld>
  <p:clrMapOvr>
    <a:overrideClrMapping bg1="lt1" tx1="dk1" bg2="lt2" tx2="dk2" accent1="accent1" accent2="accent2" accent3="accent3" accent4="accent4" accent5="accent5" accent6="accent6" hlink="hlink" folHlink="folHlink"/>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1756B-3D30-CFCE-20B7-B8C8FF30CCB0}"/>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B0FC7DEA-28B5-8BC0-C247-E3DE60A335BD}"/>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B1A44F5E-E23B-FF94-1284-2E1EB3D22FCB}"/>
              </a:ext>
            </a:extLst>
          </p:cNvPr>
          <p:cNvSpPr txBox="1"/>
          <p:nvPr/>
        </p:nvSpPr>
        <p:spPr>
          <a:xfrm>
            <a:off x="538843" y="979714"/>
            <a:ext cx="11332027" cy="4893647"/>
          </a:xfrm>
          <a:prstGeom prst="rect">
            <a:avLst/>
          </a:prstGeom>
          <a:noFill/>
        </p:spPr>
        <p:txBody>
          <a:bodyPr wrap="square">
            <a:spAutoFit/>
          </a:bodyPr>
          <a:lstStyle/>
          <a:p>
            <a:r>
              <a:rPr lang="tr-TR" sz="2400" b="1" dirty="0">
                <a:solidFill>
                  <a:srgbClr val="FFFF00"/>
                </a:solidFill>
                <a:effectLst/>
                <a:latin typeface="Arial Narrow" panose="020B0606020202030204" pitchFamily="34" charset="0"/>
                <a:ea typeface="Times New Roman" panose="02020603050405020304" pitchFamily="18" charset="0"/>
              </a:rPr>
              <a:t>TUTANAKLARIN ÖZELLİKLERİ </a:t>
            </a:r>
            <a:endParaRPr lang="tr-TR" sz="2400" dirty="0">
              <a:solidFill>
                <a:srgbClr val="FFFF00"/>
              </a:solidFill>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Tutanakları yazarken olayların anlatımı ve tutanakta eksiklik kalmaması adına genellikle dikkat edilmesi gereken birtakım hususlar vardır. Bunları şu şekilde sıralamak mümkündür: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1. Yetkili memurlar tarafından düzenlenmiş olmalıdır.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2. Tutanağın nerede düzenlendiği, belli olmalıdır.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3. Tutanağı düzenleyenler ve orada hazır bulunup da tutanakta adı geçenler tarafından imza edilmelidir.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4. Tutanağın düzenlendiği tarih ve saati belli olmalıdır.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5. Tutanağın düzenlenmesine sebep olan olayın maddî yönlerinin nerede, nasıl ve ne zaman meydana geldiğini belirtmek, yani ne için düzenlendiğini yazmak gerekir.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6. Sanık varsa kimliğini ve hatta kaçtığı takdirde kolaylıkla bulunur düşüncesiyle sanığın eşkâlini, sanık belli değilse kimin olabilme ihtimali olduğunu velhasıl tutanak kâğıdı düzenlenirken kimin için düzenlenmişse o kimsenin kimliğini ve lâzımsa eşkâlini de mümkün oldukça belirtmek gerekir.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31415143"/>
      </p:ext>
    </p:extLst>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667C7-E904-F588-DB92-BB60A1684A4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87C07005-523D-7B66-A3FC-22CF572491A0}"/>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9D5E9047-5660-CA93-9405-6A95A60AFF85}"/>
              </a:ext>
            </a:extLst>
          </p:cNvPr>
          <p:cNvSpPr txBox="1"/>
          <p:nvPr/>
        </p:nvSpPr>
        <p:spPr>
          <a:xfrm>
            <a:off x="538843" y="979714"/>
            <a:ext cx="11332027" cy="5632311"/>
          </a:xfrm>
          <a:prstGeom prst="rect">
            <a:avLst/>
          </a:prstGeom>
          <a:noFill/>
        </p:spPr>
        <p:txBody>
          <a:bodyPr wrap="square">
            <a:spAutoFit/>
          </a:bodyPr>
          <a:lstStyle/>
          <a:p>
            <a:r>
              <a:rPr lang="tr-TR" sz="2400" dirty="0">
                <a:effectLst/>
                <a:latin typeface="Arial Narrow" panose="020B0606020202030204" pitchFamily="34" charset="0"/>
                <a:ea typeface="Times New Roman" panose="02020603050405020304" pitchFamily="18" charset="0"/>
              </a:rPr>
              <a:t>7. Bazen görev icrası esnasında arama, eşyanın zaptı veya sanığın yakalanması gibi sebeplerle, suçun işlenmesi için hazırlanan, suçun işlenmesinde kullanılan, suçun işlenmesinden doğan veya esasen kullanılması, yapılması, taşınması, bulundurulması ve satılması suç teşkil eden eşya elde edilebilir. Gerek bu eşyanın ve gerekse suç yerinde, suçun ispatına yarayacak ayak ve el izleri, kan lekesi gibi eserler ve izler olabilir ki bunları da tutanak kâğıdında sayısını, cinsini durumunu, varsa numarasını, markasını, ne hâlde olduğunu göstermek suretiyle belirtmek gerekir.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8. Kanunun hükmünü yerine getirmek veya yetkili bir makamdan verilen emri görev sebebiyle yerine getirmek için bir iş yapılmışsa düzenlenecek tutanak kâğıdında verilen emrin hangi makamdan verildiğini tarih ve sayısını, neden ibaret olduğunu ve kanunun hükümlerine uygun olarak hareket edilip edilmediğini de açıklamak gerekir.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9. Tutanağa daha başka hallerin ve şartların da yazılması gerekebilir. Örneğin o günü havanın güneşli, yağmurlu, rüzgârlı, bulutlu, sıcak, soğuk, karlı, yerlerin çamurlu, gecenin ay ışıklı olup olmadığını belirtmekte faydalı olabilir. Gerekirse tutanakta bu hâllerden de bahsetmeli ve olay aydınlatılmalı. Bu hallerin belli olması, işlendiği ileri sürülen suçun işlenip işlenmediğini, işlenmişse ne gibi şartlar altında işlenmiş olduğunu aydınlatabilir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23335175"/>
      </p:ext>
    </p:extLst>
  </p:cSld>
  <p:clrMapOvr>
    <a:masterClrMapping/>
  </p:clrMapOvr>
  <p:transition spd="med">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A0A45-42B2-EA01-C0D0-7D6EF7CB5527}"/>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809F5C32-5047-E0CF-1010-A3ED63AB0C46}"/>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2FE6E3F5-596C-DC03-6B66-B6E566B9BCEB}"/>
              </a:ext>
            </a:extLst>
          </p:cNvPr>
          <p:cNvSpPr txBox="1"/>
          <p:nvPr/>
        </p:nvSpPr>
        <p:spPr>
          <a:xfrm>
            <a:off x="538843" y="979714"/>
            <a:ext cx="11332027" cy="5509200"/>
          </a:xfrm>
          <a:prstGeom prst="rect">
            <a:avLst/>
          </a:prstGeom>
          <a:noFill/>
        </p:spPr>
        <p:txBody>
          <a:bodyPr wrap="square">
            <a:spAutoFit/>
          </a:bodyPr>
          <a:lstStyle/>
          <a:p>
            <a:r>
              <a:rPr lang="tr-TR" sz="2200" b="1" dirty="0">
                <a:solidFill>
                  <a:srgbClr val="FFC000"/>
                </a:solidFill>
                <a:effectLst/>
                <a:latin typeface="Arial Narrow" panose="020B0606020202030204" pitchFamily="34" charset="0"/>
                <a:ea typeface="Times New Roman" panose="02020603050405020304" pitchFamily="18" charset="0"/>
              </a:rPr>
              <a:t>TUTANAK BÖLÜMLERİ NELERDİR? </a:t>
            </a:r>
            <a:endParaRPr lang="tr-TR" sz="2200" dirty="0">
              <a:solidFill>
                <a:srgbClr val="FFC000"/>
              </a:solidFill>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Tutanaklarda şekil ve bölümleri hukukta tespit edilmiş herhangi bir şarta bağlı olmamakla birlikte, tutanakların daha düzenli ve anlaşılabilir olması ve görevli birimlerde hizmetin gereği olarak düzenlenen tutanaklarda standardın sağlanabilmesi için şu bölümlerin yer alması uygun görülmektedir: </a:t>
            </a:r>
            <a:endParaRPr lang="tr-TR" sz="2200" dirty="0">
              <a:effectLst/>
              <a:latin typeface="Times New Roman" panose="02020603050405020304" pitchFamily="18" charset="0"/>
              <a:ea typeface="Times New Roman" panose="02020603050405020304" pitchFamily="18" charset="0"/>
            </a:endParaRPr>
          </a:p>
          <a:p>
            <a:r>
              <a:rPr lang="tr-TR" sz="2200" b="1" dirty="0">
                <a:solidFill>
                  <a:srgbClr val="FFFF00"/>
                </a:solidFill>
                <a:effectLst/>
                <a:latin typeface="Arial Narrow" panose="020B0606020202030204" pitchFamily="34" charset="0"/>
                <a:ea typeface="Times New Roman" panose="02020603050405020304" pitchFamily="18" charset="0"/>
              </a:rPr>
              <a:t>a. Başlık:</a:t>
            </a:r>
            <a:r>
              <a:rPr lang="tr-TR" sz="2200" dirty="0">
                <a:solidFill>
                  <a:srgbClr val="FFFF00"/>
                </a:solidFill>
                <a:effectLst/>
                <a:latin typeface="Arial Narrow" panose="020B0606020202030204" pitchFamily="34"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Tutanağın düzenleniş amacına uygun verilen adın yazıldığı bölümdür Olayın mahiyetini belirtmek amacıyla tutanağın üst-orta bölümüne büyük harflerle başlık yazılır.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Bu bölümde yazılan yazının ne tutanağı olduğu belirlenir.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Düzenleme amacı yakalama ise YAKALAMA TUTANAĞI, arama ise ARAMA TUTANAĞI vb. tutanağın konusu ve yazılış amacı ne ise bu kısa başlık olarak yazılır. Düzenlenme amacı kelime olarak ifade edilmeyen veya çok uzun kelimelerle ifade edilen durumlarda yalnız TUTANAK yazılır </a:t>
            </a:r>
            <a:endParaRPr lang="tr-TR" sz="2200" dirty="0">
              <a:effectLst/>
              <a:latin typeface="Times New Roman" panose="02020603050405020304" pitchFamily="18" charset="0"/>
              <a:ea typeface="Times New Roman" panose="02020603050405020304" pitchFamily="18" charset="0"/>
            </a:endParaRPr>
          </a:p>
          <a:p>
            <a:r>
              <a:rPr lang="tr-TR" sz="2200" b="1" dirty="0">
                <a:solidFill>
                  <a:srgbClr val="FFFF00"/>
                </a:solidFill>
                <a:effectLst/>
                <a:latin typeface="Arial Narrow" panose="020B0606020202030204" pitchFamily="34" charset="0"/>
                <a:ea typeface="Times New Roman" panose="02020603050405020304" pitchFamily="18" charset="0"/>
              </a:rPr>
              <a:t>b. Giriş:</a:t>
            </a:r>
            <a:r>
              <a:rPr lang="tr-TR" sz="2200" dirty="0">
                <a:solidFill>
                  <a:srgbClr val="FFFF00"/>
                </a:solidFill>
                <a:effectLst/>
                <a:latin typeface="Arial Narrow" panose="020B0606020202030204" pitchFamily="34"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Tutanağı hangi konuda tutulması gerektiğini gösteren ve hazırlayıcı bilgilerden oluşan bölümdür. Tutanakların düzenlenmesini gerektiren konu, olay veya şahıslarla ilgili bilgilerin verilir. Meydana gelen olayın;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Ne olduğu, yeri, tarihi ve saati,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Olayın kimden, nerede, nasıl öğrenildiği,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Olay yerine ne ile kiminle ve ne zaman gidildiği,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Olay yerine ilk gelindiğinde karşılaşılan durumun tespit edilip yazıldığı bölümdür </a:t>
            </a:r>
            <a:endParaRPr lang="tr-T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29011"/>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31A96-D057-25D7-ADBB-353167C0B7BB}"/>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25748359-A41F-A538-9A2C-2ACC64EF695C}"/>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34D01BCD-759C-4155-ABD9-A7CA69A82D35}"/>
              </a:ext>
            </a:extLst>
          </p:cNvPr>
          <p:cNvSpPr txBox="1"/>
          <p:nvPr/>
        </p:nvSpPr>
        <p:spPr>
          <a:xfrm>
            <a:off x="538843" y="979714"/>
            <a:ext cx="11332027" cy="5632311"/>
          </a:xfrm>
          <a:prstGeom prst="rect">
            <a:avLst/>
          </a:prstGeom>
          <a:noFill/>
        </p:spPr>
        <p:txBody>
          <a:bodyPr wrap="square">
            <a:spAutoFit/>
          </a:bodyPr>
          <a:lstStyle/>
          <a:p>
            <a:r>
              <a:rPr lang="tr-TR" sz="2400" b="1" dirty="0">
                <a:solidFill>
                  <a:srgbClr val="FFFF00"/>
                </a:solidFill>
                <a:effectLst/>
                <a:latin typeface="Arial Narrow" panose="020B0606020202030204" pitchFamily="34" charset="0"/>
                <a:ea typeface="Times New Roman" panose="02020603050405020304" pitchFamily="18" charset="0"/>
              </a:rPr>
              <a:t>c. Gelişme (Metin) Bölümü:</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Tutanak düzenlenmesine neden olan işlemlerin ayrıntılarıyla tümünün yazıldığı bölümdür. Bu bölümde tutanağın yazılış amaçlarına uygun konu ayrıntılarıyla açıklanarak yazılır. Bu bölümde tutanak düzenlenmesine konu olan işlem ve tespitler, olaylar, başlangıç gelişme ve neticeleri ayrıntılı olarak yazılır.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Olayın nasıl başlayıp nasıl geliştiği, sebepleri, sanıkların, tanıkların, müştekinin, mağdurun olaydaki rolü, faaliyetleri, olay yerinin özellikleri, olayın birbiriyle ilişkisi gibi bütün teferruatı ile açıklanarak eksik ve noksan bir nokta kalmayacak şekilde yazılır. Tutanağa konu olan işlemin yapıldığı yerin tam adresi (semt, sokak, bina, daire) yazılarak tespit edilir. Metin bölümünde olayın taraflarının (sanık, tanık, müşteki) kimlikleri ve kolay anlaşılması bakımından isimlerin önüne suçtaki sıfatları yazılır. Taraftarın iddia ve beyanlarına yer verilir.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Sanık yakalanmamış ise eşkâli tespit edilir. Eşkâl, suç işleyenin yaşı, kilosu, saç ve göz rengi, ırkı, sesi, giyinişi, boyu gibi kişinin tanınmasını sağlayan ayrıntılar yazılır.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Metin bölümü özetle tutanağın düzenleme konusuna göre yapılan işlem, tespit araştırmaların ayrıntılarının yazıldığı bölümdür. Metin bölümünde şikâyet, bilgi, işlem, tespit ve savunmaya ait konular detayları ile yer alır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39832033"/>
      </p:ext>
    </p:extLst>
  </p:cSld>
  <p:clrMapOvr>
    <a:masterClrMapping/>
  </p:clrMapOvr>
  <p:transition spd="med">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40FCA-E984-A6C7-F0BF-A3D65B7CA404}"/>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D445446B-0543-1B93-BF9F-A57CBF17941D}"/>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996C7267-D25F-D9E5-6E13-62DD95EAA769}"/>
              </a:ext>
            </a:extLst>
          </p:cNvPr>
          <p:cNvSpPr txBox="1"/>
          <p:nvPr/>
        </p:nvSpPr>
        <p:spPr>
          <a:xfrm>
            <a:off x="538843" y="979714"/>
            <a:ext cx="11332027" cy="6001643"/>
          </a:xfrm>
          <a:prstGeom prst="rect">
            <a:avLst/>
          </a:prstGeom>
          <a:noFill/>
        </p:spPr>
        <p:txBody>
          <a:bodyPr wrap="square">
            <a:spAutoFit/>
          </a:bodyPr>
          <a:lstStyle/>
          <a:p>
            <a:r>
              <a:rPr lang="tr-TR" sz="2400" b="1" dirty="0">
                <a:solidFill>
                  <a:srgbClr val="FFFF00"/>
                </a:solidFill>
                <a:effectLst/>
                <a:latin typeface="Arial Narrow" panose="020B0606020202030204" pitchFamily="34" charset="0"/>
                <a:ea typeface="Times New Roman" panose="02020603050405020304" pitchFamily="18" charset="0"/>
              </a:rPr>
              <a:t>d. Sonuç:</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Tutanağın son tarafına (tutanak) olduğunun belirtilmesi ile bundan sonra tutanağın tamamlanmasıdır. Olayla ilgili alınan önlemler ile tutanağın tarih ve bitiş saatinin belirtildiği bölümdür. Tutanakların metin bölümü tamamlandıktan sonra, son paragraf yapılarak sonuç ve tarih bölümüne geçilir. Bu bölümde;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Düzenlenen belgenin tutanak olduğu,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Düzenlendiği yer,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Taraflara okutulduğu, okuma bilmeyenlere okunduğu,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İmzadan çekinme varsa sebepleri,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Doğruluğunun anlaşılması üzerine birlikte imza altına alınarak, Tutanağın düzenlendiği tarih ve saat yazılır </a:t>
            </a:r>
            <a:endParaRPr lang="tr-TR" sz="2400" dirty="0">
              <a:effectLst/>
              <a:latin typeface="Times New Roman" panose="02020603050405020304" pitchFamily="18" charset="0"/>
              <a:ea typeface="Times New Roman" panose="02020603050405020304" pitchFamily="18" charset="0"/>
            </a:endParaRPr>
          </a:p>
          <a:p>
            <a:r>
              <a:rPr lang="tr-TR" sz="2400" b="1" dirty="0">
                <a:solidFill>
                  <a:srgbClr val="FFFF00"/>
                </a:solidFill>
                <a:effectLst/>
                <a:latin typeface="Arial Narrow" panose="020B0606020202030204" pitchFamily="34" charset="0"/>
                <a:ea typeface="Times New Roman" panose="02020603050405020304" pitchFamily="18" charset="0"/>
              </a:rPr>
              <a:t>e. Tarih ve Saat:</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Tutanak tanziminde, olay ve tutanağın türüne göre tutanağın bitiş bölümünde tarih ve saat yazılır. </a:t>
            </a:r>
            <a:endParaRPr lang="tr-TR" sz="2400" dirty="0">
              <a:effectLst/>
              <a:latin typeface="Times New Roman" panose="02020603050405020304" pitchFamily="18" charset="0"/>
              <a:ea typeface="Times New Roman" panose="02020603050405020304" pitchFamily="18" charset="0"/>
            </a:endParaRPr>
          </a:p>
          <a:p>
            <a:r>
              <a:rPr lang="tr-TR" sz="2400" b="1" dirty="0">
                <a:solidFill>
                  <a:srgbClr val="FFFF00"/>
                </a:solidFill>
                <a:effectLst/>
                <a:latin typeface="Arial Narrow" panose="020B0606020202030204" pitchFamily="34" charset="0"/>
                <a:ea typeface="Times New Roman" panose="02020603050405020304" pitchFamily="18" charset="0"/>
              </a:rPr>
              <a:t>f. İmza:</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Tutanağı düzenleyen görevli memurlar ile tutanağın düzenlenmesinde hazır bulunan ilgili şahısların imzalarına ayrılan bölümdür.</a:t>
            </a: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Tutanaklar düzenlendikten sonra görevli memurlar ve ilgili şahıslar tarafından mutlaka imzalanmalıdır. İmzasız veya imzası eksik tutanakların geçerli belge özelliği yoktur.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46807597"/>
      </p:ext>
    </p:extLst>
  </p:cSld>
  <p:clrMapOvr>
    <a:masterClrMapping/>
  </p:clrMapOvr>
  <p:transition spd="med">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8327F-41D2-FC50-CBEC-D31E546626A7}"/>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FDF27B17-6D0E-DD19-A4EA-A327BC7ACB86}"/>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E583ED8B-FDED-FA5C-7315-7FE117243260}"/>
              </a:ext>
            </a:extLst>
          </p:cNvPr>
          <p:cNvSpPr txBox="1"/>
          <p:nvPr/>
        </p:nvSpPr>
        <p:spPr>
          <a:xfrm>
            <a:off x="538843" y="979714"/>
            <a:ext cx="11332027" cy="5693866"/>
          </a:xfrm>
          <a:prstGeom prst="rect">
            <a:avLst/>
          </a:prstGeom>
          <a:noFill/>
        </p:spPr>
        <p:txBody>
          <a:bodyPr wrap="square">
            <a:spAutoFit/>
          </a:bodyPr>
          <a:lstStyle/>
          <a:p>
            <a:r>
              <a:rPr lang="tr-TR" sz="2800" dirty="0">
                <a:effectLst/>
                <a:latin typeface="Arial Narrow" panose="020B0606020202030204" pitchFamily="34" charset="0"/>
                <a:ea typeface="Times New Roman" panose="02020603050405020304" pitchFamily="18" charset="0"/>
              </a:rPr>
              <a:t> Tutanaklar </a:t>
            </a:r>
            <a:r>
              <a:rPr lang="tr-TR" sz="2800" b="1" dirty="0">
                <a:solidFill>
                  <a:srgbClr val="FFFF00"/>
                </a:solidFill>
                <a:effectLst/>
                <a:latin typeface="Arial Narrow" panose="020B0606020202030204" pitchFamily="34" charset="0"/>
                <a:ea typeface="Times New Roman" panose="02020603050405020304" pitchFamily="18" charset="0"/>
              </a:rPr>
              <a:t>en az 2 görevli</a:t>
            </a:r>
            <a:r>
              <a:rPr lang="tr-TR" sz="2800" dirty="0">
                <a:solidFill>
                  <a:srgbClr val="FFFF0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tarafından imzalanmalıdır. İmza bölümünde ilk önce isim, ismin baş harfi büyük diğer harfler küçük yazılmalı, soyadı ise büyük harflerle yazılmalıdır. İkinci sıraya </a:t>
            </a:r>
            <a:r>
              <a:rPr lang="tr-TR" sz="2800" dirty="0" err="1">
                <a:effectLst/>
                <a:latin typeface="Arial Narrow" panose="020B0606020202030204" pitchFamily="34" charset="0"/>
                <a:ea typeface="Times New Roman" panose="02020603050405020304" pitchFamily="18" charset="0"/>
              </a:rPr>
              <a:t>ünvan</a:t>
            </a:r>
            <a:r>
              <a:rPr lang="tr-TR" sz="2800" dirty="0">
                <a:effectLst/>
                <a:latin typeface="Arial Narrow" panose="020B0606020202030204" pitchFamily="34" charset="0"/>
                <a:ea typeface="Times New Roman" panose="02020603050405020304" pitchFamily="18" charset="0"/>
              </a:rPr>
              <a:t>, üçüncü sıraya ise varsa rütbe yazılmalıdır. Görevli memurlardan sonra, ilgili şahıslar için imza yeri açılmalı, ad ve soyadları yazıldıktan sonra tutanaklarda hangi sıfatla yer alıyorlarsa o sıfat isimlerinin altına yazılmalıdır (Şüpheli, Müşteki, Tanık, Tercüman gibi).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İmza atmasını bilmeyen şahıslar için sağ el işaret parmağı ile isminin üstüne parmak bastırılır.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Tutanakların birden fazla sayfadan oluşması durumunda, imza bloku son sayfada açılır. Diğer sayfaların alt kısımları tutanağı imzalayan kişiler tarafından imzalanır veya paraflanır.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Şahıs tutanağı imzalamamak istemezse </a:t>
            </a:r>
            <a:r>
              <a:rPr lang="tr-TR" sz="2800" b="1" i="1" dirty="0">
                <a:solidFill>
                  <a:srgbClr val="FFFF00"/>
                </a:solidFill>
                <a:effectLst/>
                <a:latin typeface="Arial Narrow" panose="020B0606020202030204" pitchFamily="34" charset="0"/>
                <a:ea typeface="Times New Roman" panose="02020603050405020304" pitchFamily="18" charset="0"/>
              </a:rPr>
              <a:t>“İmzadan İmtina Etti”</a:t>
            </a:r>
            <a:r>
              <a:rPr lang="tr-TR" sz="2800" b="1" dirty="0">
                <a:solidFill>
                  <a:srgbClr val="FFFF0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diye imza bölümüne not düşülür.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6849395"/>
      </p:ext>
    </p:extLst>
  </p:cSld>
  <p:clrMapOvr>
    <a:masterClrMapping/>
  </p:clrMapOvr>
  <p:transition spd="med">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93A90-951C-9B7D-F35F-DC393DC9085E}"/>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B8BE6FF6-4B7E-8C41-F09E-5E732FE3E2FF}"/>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6C7F8823-2D2A-07DB-7643-B464A838DE80}"/>
              </a:ext>
            </a:extLst>
          </p:cNvPr>
          <p:cNvSpPr txBox="1"/>
          <p:nvPr/>
        </p:nvSpPr>
        <p:spPr>
          <a:xfrm>
            <a:off x="538843" y="979714"/>
            <a:ext cx="11332027" cy="5016758"/>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Times New Roman" panose="02020603050405020304" pitchFamily="18" charset="0"/>
              </a:rPr>
              <a:t>BAŞLICA TUTANAK ÇEŞİTLERİ ŞUNLARDIR;</a:t>
            </a:r>
            <a:r>
              <a:rPr lang="tr-TR" sz="3200" b="1" dirty="0">
                <a:solidFill>
                  <a:srgbClr val="FFC000"/>
                </a:solidFill>
                <a:effectLst/>
                <a:latin typeface="Times New Roman" panose="02020603050405020304" pitchFamily="18" charset="0"/>
                <a:ea typeface="Times New Roman" panose="02020603050405020304" pitchFamily="18" charset="0"/>
              </a:rPr>
              <a:t> </a:t>
            </a:r>
            <a:endParaRPr lang="tr-TR" sz="3200" dirty="0">
              <a:solidFill>
                <a:srgbClr val="FFC000"/>
              </a:solidFill>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Şikâyet Tutanağı, İhbar Tutanağı, İfade Tutanağı, Yakalama Tutanağı, Şüpheli İfade Tutanağı, Olay Yeri İnceleme ve Tespit Tutanağı, Görgü ve Tespit Tutanağı, Değer Tespit Tutanağı, Miktar Tespiti (Vezin) Tutanağı, Olay Tutanağı, Arama Tutanağı, Zapt Etme Tutanağı, Teslim Tutanağı, Yer Gösterme Tutanağı, Teşhis Tutanağı, Yüzleştirme Tutanağı, Yangın Tutanağı, Feragat Tutanağı, Suçüstü Tutanağı, Kapatma Tutanağı, Açma Tutanağı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   Bazen tutanak düzenleme amacı kelime ile ifade edilmez. Bu durumlarda yalnız “TUTANAK” başlığı kullanılır.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58226549"/>
      </p:ext>
    </p:extLst>
  </p:cSld>
  <p:clrMapOvr>
    <a:masterClrMapping/>
  </p:clrMapOvr>
  <p:transition spd="med">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DCD78-F370-EDBD-B088-7462DA498A50}"/>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367266A5-4267-0F35-A9EE-D80C8F974FB2}"/>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4A0954E4-19C3-0966-DC75-A29870CE2197}"/>
              </a:ext>
            </a:extLst>
          </p:cNvPr>
          <p:cNvSpPr txBox="1"/>
          <p:nvPr/>
        </p:nvSpPr>
        <p:spPr>
          <a:xfrm>
            <a:off x="538843" y="979714"/>
            <a:ext cx="11332027" cy="5632311"/>
          </a:xfrm>
          <a:prstGeom prst="rect">
            <a:avLst/>
          </a:prstGeom>
          <a:noFill/>
        </p:spPr>
        <p:txBody>
          <a:bodyPr wrap="square">
            <a:spAutoFit/>
          </a:bodyPr>
          <a:lstStyle/>
          <a:p>
            <a:r>
              <a:rPr lang="tr-TR" sz="2400" dirty="0">
                <a:effectLst/>
                <a:latin typeface="Arial Narrow" panose="020B0606020202030204" pitchFamily="34" charset="0"/>
                <a:ea typeface="Times New Roman" panose="02020603050405020304" pitchFamily="18" charset="0"/>
              </a:rPr>
              <a:t> </a:t>
            </a:r>
            <a:r>
              <a:rPr lang="tr-TR" sz="2400" b="1" dirty="0">
                <a:solidFill>
                  <a:srgbClr val="FFFF00"/>
                </a:solidFill>
                <a:effectLst/>
                <a:latin typeface="Arial Narrow" panose="020B0606020202030204" pitchFamily="34" charset="0"/>
                <a:ea typeface="Times New Roman" panose="02020603050405020304" pitchFamily="18" charset="0"/>
              </a:rPr>
              <a:t>Olay tespit tutanağı;</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Olayın işlendiği yerin genel ve özel durumu ile suçun iz ve delillerinin kaydı için tanzim edilen tutanaktır. Olay tespit tutanağı soruşturmanın temelini teşkil eder bu nedenle olay yeri titizlikle incelenir görevlinin olay yerinde gördükleri iz ve delillerin tutanakta belirtilir.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a:t>
            </a:r>
            <a:r>
              <a:rPr lang="tr-TR" sz="2400" b="1" dirty="0">
                <a:solidFill>
                  <a:srgbClr val="FFFF00"/>
                </a:solidFill>
                <a:effectLst/>
                <a:latin typeface="Arial Narrow" panose="020B0606020202030204" pitchFamily="34" charset="0"/>
                <a:ea typeface="Times New Roman" panose="02020603050405020304" pitchFamily="18" charset="0"/>
              </a:rPr>
              <a:t>Yakalama Tutanağı;</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Olaya karışan sanık veya sanıkların yakalanması durumunda tanzim edilen tutanaktır. Tutanakta; Şahıs direndiği için zor kullanılmışsa tutanağa yazılır, Yakalama sebebi belirtilir, Elde edilen delillerden bahsedilir, Yakalama esnasında şahıs yaralanmışsa belirtilir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a:t>
            </a:r>
            <a:r>
              <a:rPr lang="tr-TR" sz="2400" b="1" dirty="0">
                <a:solidFill>
                  <a:srgbClr val="FFFF00"/>
                </a:solidFill>
                <a:effectLst/>
                <a:latin typeface="Arial Narrow" panose="020B0606020202030204" pitchFamily="34" charset="0"/>
                <a:ea typeface="Times New Roman" panose="02020603050405020304" pitchFamily="18" charset="0"/>
              </a:rPr>
              <a:t>Arama Tutanağı;</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Olayın aydınlatılabilmesi için kişinin üzerinde, eşyalarında, aracında, konut ve işyerinde yapılan aramalarda tanzim edilir.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Suçüstü Tutanağı; Henüz işlenmiş olan suç ile suçun işlenmesinden hemen sonra güvenlik görevlileri, suçtan zarar gören şahıs veya başkaları tarafından takip edilerek veya suçun pek az evvel işlendiğini gösteren eşya veya izlerle yakalanan kimsenin işlediği suç meşhut suç sayılır. Kanuni çerçevede yapılan yakalamalarda ve yapılması gereken diğer işlemlerde tanzim edilir.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a:t>
            </a:r>
            <a:r>
              <a:rPr lang="tr-TR" sz="2400" b="1" dirty="0">
                <a:solidFill>
                  <a:srgbClr val="FFFF00"/>
                </a:solidFill>
                <a:effectLst/>
                <a:latin typeface="Arial Narrow" panose="020B0606020202030204" pitchFamily="34" charset="0"/>
                <a:ea typeface="Times New Roman" panose="02020603050405020304" pitchFamily="18" charset="0"/>
              </a:rPr>
              <a:t>Teslim Tesellüm Tutanağı;</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Kontrol kapılarında, olay yerinde el konulan suç unsuru malzeme veya emanete alınan kayıp ve buluntu eşyaların sahibine veya genel kolluk görevlilerine teslimi esnasında tutulan tutanaktır.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13049919"/>
      </p:ext>
    </p:extLst>
  </p:cSld>
  <p:clrMapOvr>
    <a:masterClrMapping/>
  </p:clrMapOvr>
  <p:transition spd="med">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ACCFE-D09B-340C-8EFB-495337E58148}"/>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AB99FADC-A0B0-B6F8-96F3-34223FBC1256}"/>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87B6DEF6-0A30-511F-4B00-05C8C1612F30}"/>
              </a:ext>
            </a:extLst>
          </p:cNvPr>
          <p:cNvSpPr txBox="1"/>
          <p:nvPr/>
        </p:nvSpPr>
        <p:spPr>
          <a:xfrm>
            <a:off x="538843" y="979714"/>
            <a:ext cx="11332027" cy="4893647"/>
          </a:xfrm>
          <a:prstGeom prst="rect">
            <a:avLst/>
          </a:prstGeom>
          <a:noFill/>
        </p:spPr>
        <p:txBody>
          <a:bodyPr wrap="square">
            <a:spAutoFit/>
          </a:bodyPr>
          <a:lstStyle/>
          <a:p>
            <a:r>
              <a:rPr lang="tr-TR" sz="2400" b="1" dirty="0">
                <a:solidFill>
                  <a:srgbClr val="FFC000"/>
                </a:solidFill>
                <a:effectLst/>
                <a:latin typeface="Arial Narrow" panose="020B0606020202030204" pitchFamily="34" charset="0"/>
                <a:ea typeface="Times New Roman" panose="02020603050405020304" pitchFamily="18" charset="0"/>
              </a:rPr>
              <a:t>TUTANAK YAZARKEN DİKKAT EDİLECEK HUSUSLAR; </a:t>
            </a:r>
            <a:endParaRPr lang="tr-TR" sz="2400" dirty="0">
              <a:solidFill>
                <a:srgbClr val="FFC000"/>
              </a:solidFill>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A4 veya A5 kağıdına yazılmalıdır.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Tutanağın üst ortasına adı yazılır. (Yakalama, Arama, El Koyma Tutanağı vb.)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Suçun veya olayın ne şekilde öğrenildiği belirtilir.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Olayın meydana geldiği yer ve zaman dilimi yazılır.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Olay yeri, sabit noktalar esas alınarak belirtilir.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Tutanak tanzim edilirken olay yerinde bulunan iz ve deliller tespit edilip tutanağa geçirilir.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Olaydaki detaylar bütün açıklığıyla yazılır.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Olayın mağdur-müşteki, tanık ve zanlıların kimlik bilgileri yer alır.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Olayın tarafları veya tanık beyanları tutanağa geçirilir.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Olayda kasıt veya ihmalin olup olmadığını belirleyecek iz ve deliller tutanağa yazılır.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Tutanak sonuna işlemin tutanak olduğu belirtilerek tutanağın düzenlendiği tarih ve saat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yazılarak adı geçenlerin imzası alınır.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07805012"/>
      </p:ext>
    </p:extLst>
  </p:cSld>
  <p:clrMapOvr>
    <a:masterClrMapping/>
  </p:clrMapOvr>
  <p:transition spd="med">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0F42D-521B-20BE-47E1-E5AA926DC93B}"/>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04047A5C-D3F6-AD5E-4663-635F6B6E85BB}"/>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57B91892-4CB0-D806-4361-D212848AC09A}"/>
              </a:ext>
            </a:extLst>
          </p:cNvPr>
          <p:cNvSpPr txBox="1"/>
          <p:nvPr/>
        </p:nvSpPr>
        <p:spPr>
          <a:xfrm>
            <a:off x="538843" y="979714"/>
            <a:ext cx="11332027" cy="5262979"/>
          </a:xfrm>
          <a:prstGeom prst="rect">
            <a:avLst/>
          </a:prstGeom>
          <a:noFill/>
        </p:spPr>
        <p:txBody>
          <a:bodyPr wrap="square">
            <a:spAutoFit/>
          </a:bodyPr>
          <a:lstStyle/>
          <a:p>
            <a:r>
              <a:rPr lang="tr-TR" sz="2800" b="1" dirty="0">
                <a:solidFill>
                  <a:srgbClr val="FFC000"/>
                </a:solidFill>
                <a:effectLst/>
                <a:latin typeface="Arial Narrow" panose="020B0606020202030204" pitchFamily="34" charset="0"/>
                <a:ea typeface="Times New Roman" panose="02020603050405020304" pitchFamily="18" charset="0"/>
              </a:rPr>
              <a:t>TUTANAKLARIN ORTAK ÖZELLİKLERİ; </a:t>
            </a:r>
            <a:endParaRPr lang="tr-TR" sz="2800" dirty="0">
              <a:solidFill>
                <a:srgbClr val="FFC000"/>
              </a:solidFill>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Tutanaklar olay veya suçun çeşidine ve niteliğine göre genel olarak aşağıdaki hususları içermelidir: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Tutanaklar aksi sabit oluncaya kadar hukuken geçerli belgelerdir.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Tutanakta olayın aydınlatılmasına yarayacak iz ve delillere, sanık, mağdur ve tanıklara ait bilgilerin açık olarak belirlenmeli işlemin yapıldığı yer tarih ve hazır bulunanlar ile sıfatları mutlaka yazılmalıdır.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Tutanakların başlık ve sonuç bölümünde tutanak oldukları belirtilmeli, sonuna düzenleniş tarihi ve bitiş saati yazılmalıdır.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Tutanaklar düzgün, kısa, anlaşılabilir ifade ile yazılmalıdır.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Tutanakta suçun unsurları cezayı arttıran ve azaltan veya tamamen ortadan kaldıran sebepler olduğundan bu durumun çok iyi belirtilmesi gerekir.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2525473"/>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9DE89-F576-A83B-F96C-32B7CF8C9C80}"/>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4BDC16DD-8B01-B4E8-3BEC-E877A31C79DD}"/>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56C1A270-6572-7911-1865-C57951018E96}"/>
              </a:ext>
            </a:extLst>
          </p:cNvPr>
          <p:cNvSpPr txBox="1"/>
          <p:nvPr/>
        </p:nvSpPr>
        <p:spPr>
          <a:xfrm>
            <a:off x="538843" y="979714"/>
            <a:ext cx="11332027" cy="5632311"/>
          </a:xfrm>
          <a:prstGeom prst="rect">
            <a:avLst/>
          </a:prstGeom>
          <a:noFill/>
        </p:spPr>
        <p:txBody>
          <a:bodyPr wrap="square">
            <a:spAutoFit/>
          </a:bodyPr>
          <a:lstStyle/>
          <a:p>
            <a:pPr algn="ctr"/>
            <a:r>
              <a:rPr lang="tr-TR" sz="2000" b="1" dirty="0">
                <a:solidFill>
                  <a:srgbClr val="FFC000"/>
                </a:solidFill>
                <a:effectLst/>
                <a:latin typeface="Arial Narrow" panose="020B0606020202030204" pitchFamily="34" charset="0"/>
                <a:ea typeface="Times New Roman" panose="02020603050405020304" pitchFamily="18" charset="0"/>
              </a:rPr>
              <a:t>MESLEKİ TEKNİK YAZIŞMA</a:t>
            </a:r>
            <a:endParaRPr lang="tr-TR" sz="2000" dirty="0">
              <a:solidFill>
                <a:srgbClr val="FFC000"/>
              </a:solidFill>
              <a:effectLst/>
              <a:latin typeface="Times New Roman" panose="02020603050405020304" pitchFamily="18" charset="0"/>
              <a:ea typeface="Times New Roman" panose="02020603050405020304" pitchFamily="18" charset="0"/>
            </a:endParaRPr>
          </a:p>
          <a:p>
            <a:pPr algn="ctr"/>
            <a:r>
              <a:rPr lang="tr-TR" sz="2000" dirty="0">
                <a:solidFill>
                  <a:srgbClr val="FFFF00"/>
                </a:solidFill>
                <a:effectLst/>
                <a:latin typeface="Arial Narrow" panose="020B0606020202030204" pitchFamily="34" charset="0"/>
                <a:ea typeface="Times New Roman" panose="02020603050405020304" pitchFamily="18" charset="0"/>
              </a:rPr>
              <a:t>(Not Alma, Rapor Yazma ve Tutanak Tutma)</a:t>
            </a:r>
            <a:endParaRPr lang="tr-TR" sz="2000" dirty="0">
              <a:solidFill>
                <a:srgbClr val="FFFF00"/>
              </a:solidFill>
              <a:effectLst/>
              <a:latin typeface="Times New Roman" panose="02020603050405020304" pitchFamily="18" charset="0"/>
              <a:ea typeface="Times New Roman" panose="02020603050405020304" pitchFamily="18" charset="0"/>
            </a:endParaRPr>
          </a:p>
          <a:p>
            <a:pPr algn="ctr"/>
            <a:r>
              <a:rPr lang="tr-TR" sz="2000" b="1" dirty="0">
                <a:solidFill>
                  <a:srgbClr val="FFFF00"/>
                </a:solidFill>
                <a:effectLst/>
                <a:latin typeface="Arial Narrow" panose="020B0606020202030204" pitchFamily="34" charset="0"/>
                <a:ea typeface="Times New Roman" panose="02020603050405020304" pitchFamily="18" charset="0"/>
              </a:rPr>
              <a:t>Not Alma, Rapor ve Tutanak Hazırlanması</a:t>
            </a:r>
            <a:endParaRPr lang="tr-TR" sz="2000" dirty="0">
              <a:solidFill>
                <a:srgbClr val="FFFF00"/>
              </a:solidFill>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Bilindiği üzere özel güvenlik görevlileri, görevlerini yerine getirirken yetki ve sorumluluklarını 5188 sayılı Özel Güvenlik Hizmetlerine Dair Kanun ve Özel Güvenlik Hizmetlerine Dair Kanunun Uygulanmasına İlişkin Yönetmelik ile CMK, TCK gibi diğer kanunlardan almaktadırlar.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Bu yetki ve sorumlulukları arasında üst arama, yakalama, arama, olay yerindeki delilleri koruma, zor kullanma, suça el koyma gibi genel kolluk görevleri de yer almaktadır. Özel güvenlik görevlisi, bu türden görevlerden birini ilgili mevzuat doğrultusunda ifa ettikten sonra ya çalıştığı birimdeki üstlerine ya da her hâlükârda genel zabıtaya müdahale ettikleri konuya ilişkin bilgiyi aktarırken usulüne uygun rapor ya da tutanak düzenlemek durumundadır.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İnsan hafızası, unutkanlık ile birlikte anılır. İnsan zamanla gördüğü, karşılaştığı olayları bir yere not etmediği ya da ara ara tekrar etmediği takdirde bilgiyi unutabilmektedir. Bununla birlikte; söz uçar, yazı kalır atasözü ise salt hafızaya güvenilmemesi gerekliliğine işaret etmekte ve yazının önemini vurgulamaktadır.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Zira özel güvenlik görevlileri de ilgili mevzuat doğrultusunda kamu güvenliğinin sağlanması adına toplum içerisinde (özelde çalıştıkları yerlerde) ortaya çıkacak birçok olaya müdahale etmek durumundadır.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Bu olaylar esnasında olayları tanımlayacak şekilde notlar almalı ve bu notları yazıya dönüştürmelidir ki alınan notlar hem özel güvenlik görevlisinin işini doğru yapmasına yardımcı olacaktır hem de bu notlar ile oluşturulacak rapor, tutanak vb. yazıların ortaya konulmasında doğru ve tam bilgi ile genel kolluğun işini kolaylaştıracaktır </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77159677"/>
      </p:ext>
    </p:extLst>
  </p:cSld>
  <p:clrMapOvr>
    <a:masterClrMapping/>
  </p:clrMapOvr>
  <p:transition spd="med">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02EC4-5816-94D9-146E-2808C0C3EEE2}"/>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874B695B-76DD-0180-EA82-C3D3F20A7374}"/>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ECE48819-96EA-3ABF-C12D-D285B899A120}"/>
              </a:ext>
            </a:extLst>
          </p:cNvPr>
          <p:cNvSpPr txBox="1"/>
          <p:nvPr/>
        </p:nvSpPr>
        <p:spPr>
          <a:xfrm>
            <a:off x="538843" y="979714"/>
            <a:ext cx="11332027" cy="5016758"/>
          </a:xfrm>
          <a:prstGeom prst="rect">
            <a:avLst/>
          </a:prstGeom>
          <a:noFill/>
        </p:spPr>
        <p:txBody>
          <a:bodyPr wrap="square">
            <a:spAutoFit/>
          </a:bodyPr>
          <a:lstStyle/>
          <a:p>
            <a:r>
              <a:rPr lang="tr-TR" sz="3200" dirty="0">
                <a:effectLst/>
                <a:latin typeface="Arial Narrow" panose="020B0606020202030204" pitchFamily="34" charset="0"/>
                <a:ea typeface="Times New Roman" panose="02020603050405020304" pitchFamily="18" charset="0"/>
              </a:rPr>
              <a:t>* Birden fazla kullanılan kâğıdın her sayfa altı mutlaka imzalanmalı ve sayfalar numaralandırılmalıdır.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 Tutanaklardan silinti ve kazıntı yapılmamalı, yanlış kelime üzer çizilerek yanına doğrusu yazılmalıdır.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 Tutanağın yazımı sırasında kalem değiştirilmemeli, ancak mecbur kalındığında bu durum tutanak içinde belirtilmelidir.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 İlgililerin adı, soyadı ve unvanı yazılarak imzası alınır.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 Tutanağın adli soruşturma safhası itibariyle hazırlık soruşturması bakımından anlam ifade edebilmesi için en az 2 resmi görevli tarafından imzalanması gerekir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05085"/>
      </p:ext>
    </p:extLst>
  </p:cSld>
  <p:clrMapOvr>
    <a:masterClrMapping/>
  </p:clrMapOvr>
  <p:transition spd="med">
    <p:pul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B38C9-7A3F-768E-91D8-6E431DB26C7D}"/>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B9609013-20E9-65F8-2F6B-E534F543D972}"/>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C7A4F397-6B24-5C52-0492-F80A32DC2501}"/>
              </a:ext>
            </a:extLst>
          </p:cNvPr>
          <p:cNvSpPr txBox="1"/>
          <p:nvPr/>
        </p:nvSpPr>
        <p:spPr>
          <a:xfrm>
            <a:off x="538843" y="979714"/>
            <a:ext cx="11332027" cy="5509200"/>
          </a:xfrm>
          <a:prstGeom prst="rect">
            <a:avLst/>
          </a:prstGeom>
          <a:noFill/>
        </p:spPr>
        <p:txBody>
          <a:bodyPr wrap="square">
            <a:spAutoFit/>
          </a:bodyPr>
          <a:lstStyle/>
          <a:p>
            <a:pPr algn="ctr"/>
            <a:r>
              <a:rPr lang="tr-TR" sz="2200" b="1" dirty="0">
                <a:solidFill>
                  <a:srgbClr val="FFC000"/>
                </a:solidFill>
                <a:effectLst/>
                <a:latin typeface="Arial Narrow" panose="020B0606020202030204" pitchFamily="34" charset="0"/>
                <a:ea typeface="Times New Roman" panose="02020603050405020304" pitchFamily="18" charset="0"/>
              </a:rPr>
              <a:t>RAPOR</a:t>
            </a:r>
            <a:endParaRPr lang="tr-TR" sz="2200" dirty="0">
              <a:solidFill>
                <a:srgbClr val="FFC000"/>
              </a:solidFill>
              <a:effectLst/>
              <a:latin typeface="Times New Roman" panose="02020603050405020304" pitchFamily="18" charset="0"/>
              <a:ea typeface="Times New Roman" panose="02020603050405020304" pitchFamily="18" charset="0"/>
            </a:endParaRPr>
          </a:p>
          <a:p>
            <a:r>
              <a:rPr lang="tr-TR" sz="2200" b="1" dirty="0">
                <a:solidFill>
                  <a:srgbClr val="FFC000"/>
                </a:solidFill>
                <a:effectLst/>
                <a:latin typeface="Arial Narrow" panose="020B0606020202030204" pitchFamily="34" charset="0"/>
                <a:ea typeface="Times New Roman" panose="02020603050405020304" pitchFamily="18" charset="0"/>
              </a:rPr>
              <a:t>Rapor Yazmanın Tanımı, Amacı ve Önemi: </a:t>
            </a:r>
            <a:endParaRPr lang="tr-TR" sz="2200" dirty="0">
              <a:solidFill>
                <a:srgbClr val="FFC000"/>
              </a:solidFill>
              <a:effectLst/>
              <a:latin typeface="Times New Roman" panose="02020603050405020304" pitchFamily="18" charset="0"/>
              <a:ea typeface="Times New Roman" panose="02020603050405020304" pitchFamily="18" charset="0"/>
            </a:endParaRPr>
          </a:p>
          <a:p>
            <a:r>
              <a:rPr lang="tr-TR" sz="2200" b="1" dirty="0">
                <a:solidFill>
                  <a:srgbClr val="FFFF00"/>
                </a:solidFill>
                <a:effectLst/>
                <a:latin typeface="Arial Narrow" panose="020B0606020202030204" pitchFamily="34" charset="0"/>
                <a:ea typeface="Times New Roman" panose="02020603050405020304" pitchFamily="18" charset="0"/>
              </a:rPr>
              <a:t>RAPOR YAZMA;</a:t>
            </a:r>
            <a:r>
              <a:rPr lang="tr-TR" sz="2200" dirty="0">
                <a:solidFill>
                  <a:srgbClr val="FFFF00"/>
                </a:solidFill>
                <a:effectLst/>
                <a:latin typeface="Arial Narrow" panose="020B0606020202030204" pitchFamily="34"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Görevlinin görevi esnasında gördüğü, bildiği ve meydana gelen herhangi bir durum ve olay hakkında üstlerini ve amirlerini bilgilendirmek üzere ortaya koyduğu belgeye denir.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Diğer bir tanım ise herhangi bir iş veya olay sonucu yapılanların, elde edilen bilgi, belge, duyum ve düşüncelerin belirli bir düzen dahilinde yazılı olarak bildirilmesine </a:t>
            </a:r>
            <a:r>
              <a:rPr lang="tr-TR" sz="2200" b="1" dirty="0">
                <a:effectLst/>
                <a:latin typeface="Arial Narrow" panose="020B0606020202030204" pitchFamily="34" charset="0"/>
                <a:ea typeface="Times New Roman" panose="02020603050405020304" pitchFamily="18" charset="0"/>
              </a:rPr>
              <a:t>rapor </a:t>
            </a:r>
            <a:r>
              <a:rPr lang="tr-TR" sz="2200" dirty="0">
                <a:effectLst/>
                <a:latin typeface="Arial Narrow" panose="020B0606020202030204" pitchFamily="34" charset="0"/>
                <a:ea typeface="Times New Roman" panose="02020603050405020304" pitchFamily="18" charset="0"/>
              </a:rPr>
              <a:t>denir.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Herhangi bir konu, olay veya sorunla ilgili olarak yapılan araştırma ve incelemenin sonuçlarını belirtmek, varılan sonuçlarla ilgili değerlendirmeyi bildirmek amacıyla yazılan, yapılan bir görevin veya inceleme ve araştırma sonucunda bir sistem içinde ve üst makamlara sunmak üzere hazırlanır.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Rapor, verilen bir görevin yapılmasıyla ilgili olabileceği gibi, yine görev sırasında rastlanan, görülen ve işitilen bir hususun ilgililere bildirilmesi amacıyla da yazılabilir. Rapor, aksi ispat edilene kadar geçerlidir. Raporun içeriğine göre hukuki sonuçlar doğabilir. Bir görev sırasında meydana gelebilecek herhangi bir suçu ilgiliye bildirme, ihbar mahiyetini alabileceği gibi, görevli tanık durumuna da geçebilir.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Raporlar, incelenen ve araştırılan herhangi bir konuda çeşitli bilgileri, belli şekil şartlarına göre içeren ve bir değerlendirme ile ilgililere sunan yazılardır. Kısaca rapor, belli bir iş veya görev hakkında, ayrıntılı bilgi içeren yazılardır </a:t>
            </a:r>
            <a:endParaRPr lang="tr-T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17527717"/>
      </p:ext>
    </p:extLst>
  </p:cSld>
  <p:clrMapOvr>
    <a:masterClrMapping/>
  </p:clrMapOvr>
  <p:transition spd="med">
    <p:pull/>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EB71C-06C9-63B1-3E06-D03B1C49AADD}"/>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AFA95990-1518-FCF5-3415-FED526654D31}"/>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4592660B-AC57-816C-218C-A0B3771DFAFC}"/>
              </a:ext>
            </a:extLst>
          </p:cNvPr>
          <p:cNvSpPr txBox="1"/>
          <p:nvPr/>
        </p:nvSpPr>
        <p:spPr>
          <a:xfrm>
            <a:off x="538843" y="979714"/>
            <a:ext cx="11332027" cy="5262979"/>
          </a:xfrm>
          <a:prstGeom prst="rect">
            <a:avLst/>
          </a:prstGeom>
          <a:noFill/>
        </p:spPr>
        <p:txBody>
          <a:bodyPr wrap="square">
            <a:spAutoFit/>
          </a:bodyPr>
          <a:lstStyle/>
          <a:p>
            <a:r>
              <a:rPr lang="tr-TR" sz="24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Rapor Yazma, </a:t>
            </a:r>
            <a:r>
              <a:rPr lang="tr-TR" sz="2400" dirty="0">
                <a:effectLst/>
                <a:latin typeface="Arial Narrow" panose="020B0606020202030204" pitchFamily="34" charset="0"/>
                <a:ea typeface="Times New Roman" panose="02020603050405020304" pitchFamily="18" charset="0"/>
                <a:cs typeface="Arial" panose="020B0604020202020204" pitchFamily="34" charset="0"/>
              </a:rPr>
              <a:t>Özel güvenlik personeli tarafından yerine getirilen en önemli resmi yazı hazırlama işlemlerinden biridir. Rapor görevli olunan yer ve zaman içinde yapılan görevle ilgili öğrenilen bilgi, gözlemlenen davranış, müdahale edilen veya meydana gelen olayla ilgili olarak elde edilen bilgilere, tutulan yazılı notlara dayalı bir şekilde sorumlu olunan amir veya üstleri bilgilendirmek amacıyla, raporun niteliğine göre değişkenlik göstermek üzere, hazırlayan görevlinin kişisel görüş ve önerilerinin de yer aldığı ve hazırlayan kişinin imza altına aldığı yazılı belgelerdir. Rapor aksi ispat edilene kadar geçerlidir.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a:t>
            </a:r>
            <a:endParaRPr lang="tr-TR" sz="2400" dirty="0">
              <a:effectLst/>
              <a:latin typeface="Times New Roman" panose="02020603050405020304" pitchFamily="18" charset="0"/>
              <a:ea typeface="Times New Roman" panose="02020603050405020304" pitchFamily="18" charset="0"/>
            </a:endParaRPr>
          </a:p>
          <a:p>
            <a:r>
              <a:rPr lang="tr-TR" sz="2400" dirty="0">
                <a:solidFill>
                  <a:srgbClr val="FFFF00"/>
                </a:solidFill>
                <a:effectLst/>
                <a:latin typeface="Arial Narrow" panose="020B0606020202030204" pitchFamily="34" charset="0"/>
                <a:ea typeface="Times New Roman" panose="02020603050405020304" pitchFamily="18" charset="0"/>
              </a:rPr>
              <a:t>Rapor Yazılırken Gerekli Bilgiler: </a:t>
            </a:r>
            <a:r>
              <a:rPr lang="tr-TR" sz="2400" dirty="0">
                <a:effectLst/>
                <a:latin typeface="Arial Narrow" panose="020B0606020202030204" pitchFamily="34" charset="0"/>
                <a:ea typeface="Times New Roman" panose="02020603050405020304" pitchFamily="18" charset="0"/>
              </a:rPr>
              <a:t>Bir raporu yazarken raporda mutlaka bulunması gerekenler; tarih, saat, görev türü, ekip, telsiz kodu, araç plakası, devriye görev bölgesi, muhabereye ait önemli mesajların kaydı, telsiz merkezince yapılan diğer görevlendirmeler, görev ifa edilirken irtibat kurulan kişilerin açık kimlikleri, telefon numaraları ile adresleri, olaya ait tüm detayları içeren bilgiler, ışık, aydınlatma durumu, bilgi veren tanıkların isimleri ile görevin sona erdiği gün ve saatin kaydedilmesi gerekir.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89266460"/>
      </p:ext>
    </p:extLst>
  </p:cSld>
  <p:clrMapOvr>
    <a:masterClrMapping/>
  </p:clrMapOvr>
  <p:transition spd="med">
    <p:pull/>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2A802-969D-13CB-4F8F-472F8B289598}"/>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F8486B3C-461B-AC65-4205-45CE9E6ADD60}"/>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42A39EBA-DCA9-5011-2679-BB5DAB1B5226}"/>
              </a:ext>
            </a:extLst>
          </p:cNvPr>
          <p:cNvSpPr txBox="1"/>
          <p:nvPr/>
        </p:nvSpPr>
        <p:spPr>
          <a:xfrm>
            <a:off x="538843" y="979714"/>
            <a:ext cx="11332027" cy="5693866"/>
          </a:xfrm>
          <a:prstGeom prst="rect">
            <a:avLst/>
          </a:prstGeom>
          <a:noFill/>
        </p:spPr>
        <p:txBody>
          <a:bodyPr wrap="square">
            <a:spAutoFit/>
          </a:bodyPr>
          <a:lstStyle/>
          <a:p>
            <a:r>
              <a:rPr lang="tr-TR" sz="2800" b="1" dirty="0">
                <a:solidFill>
                  <a:srgbClr val="FFC000"/>
                </a:solidFill>
                <a:effectLst/>
                <a:latin typeface="Arial Narrow" panose="020B0606020202030204" pitchFamily="34" charset="0"/>
                <a:ea typeface="Times New Roman" panose="02020603050405020304" pitchFamily="18" charset="0"/>
              </a:rPr>
              <a:t>RAPOR TÜRLERİ; </a:t>
            </a:r>
            <a:endParaRPr lang="tr-TR" sz="2800" dirty="0">
              <a:solidFill>
                <a:srgbClr val="FFC000"/>
              </a:solidFill>
              <a:effectLst/>
              <a:latin typeface="Times New Roman" panose="02020603050405020304" pitchFamily="18" charset="0"/>
              <a:ea typeface="Times New Roman" panose="02020603050405020304" pitchFamily="18" charset="0"/>
            </a:endParaRPr>
          </a:p>
          <a:p>
            <a:r>
              <a:rPr lang="tr-TR" sz="2800" b="1" dirty="0">
                <a:solidFill>
                  <a:srgbClr val="FFFF00"/>
                </a:solidFill>
                <a:effectLst/>
                <a:latin typeface="Arial Narrow" panose="020B0606020202030204" pitchFamily="34" charset="0"/>
                <a:ea typeface="Times New Roman" panose="02020603050405020304" pitchFamily="18" charset="0"/>
              </a:rPr>
              <a:t>a) SÖZLÜ RAPOR;</a:t>
            </a:r>
            <a:r>
              <a:rPr lang="tr-TR" sz="2800" dirty="0">
                <a:solidFill>
                  <a:srgbClr val="FFFF0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Yapılan görev ile ilgili görev veren makama veya ilgili kişilere sözlü olarak bilgi verilmesidir. </a:t>
            </a:r>
            <a:endParaRPr lang="tr-TR" sz="2800" dirty="0">
              <a:effectLst/>
              <a:latin typeface="Times New Roman" panose="02020603050405020304" pitchFamily="18" charset="0"/>
              <a:ea typeface="Times New Roman" panose="02020603050405020304" pitchFamily="18" charset="0"/>
            </a:endParaRPr>
          </a:p>
          <a:p>
            <a:r>
              <a:rPr lang="tr-TR" sz="2800" b="1" dirty="0">
                <a:solidFill>
                  <a:srgbClr val="FFFF00"/>
                </a:solidFill>
                <a:effectLst/>
                <a:latin typeface="Arial Narrow" panose="020B0606020202030204" pitchFamily="34" charset="0"/>
                <a:ea typeface="Times New Roman" panose="02020603050405020304" pitchFamily="18" charset="0"/>
              </a:rPr>
              <a:t>b) GÖRSEL RAPOR;</a:t>
            </a:r>
            <a:r>
              <a:rPr lang="tr-TR" sz="2800" dirty="0">
                <a:solidFill>
                  <a:srgbClr val="FFFF0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Herhangi bir iletişim aracı bulunmaması halinde personelin birbirlerini görebildiği durumlarda daha önceden belirledikleri yöntemlerle anlaşmalarıdır. (Bayrak, flama, el işaretleri vs.) </a:t>
            </a:r>
            <a:endParaRPr lang="tr-TR" sz="2800" dirty="0">
              <a:effectLst/>
              <a:latin typeface="Times New Roman" panose="02020603050405020304" pitchFamily="18" charset="0"/>
              <a:ea typeface="Times New Roman" panose="02020603050405020304" pitchFamily="18" charset="0"/>
            </a:endParaRPr>
          </a:p>
          <a:p>
            <a:r>
              <a:rPr lang="tr-TR" sz="2800" b="1" dirty="0">
                <a:solidFill>
                  <a:srgbClr val="FFFF00"/>
                </a:solidFill>
                <a:effectLst/>
                <a:latin typeface="Arial Narrow" panose="020B0606020202030204" pitchFamily="34" charset="0"/>
                <a:ea typeface="Times New Roman" panose="02020603050405020304" pitchFamily="18" charset="0"/>
              </a:rPr>
              <a:t>c) ELEKTRONİK RAPOR;</a:t>
            </a:r>
            <a:r>
              <a:rPr lang="tr-TR" sz="2800" dirty="0">
                <a:solidFill>
                  <a:srgbClr val="FFFF0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Telefon, cep telefonu, faks, telsiz, e-posta verilen raporlardır. </a:t>
            </a:r>
            <a:endParaRPr lang="tr-TR" sz="2800" dirty="0">
              <a:effectLst/>
              <a:latin typeface="Times New Roman" panose="02020603050405020304" pitchFamily="18" charset="0"/>
              <a:ea typeface="Times New Roman" panose="02020603050405020304" pitchFamily="18" charset="0"/>
            </a:endParaRPr>
          </a:p>
          <a:p>
            <a:r>
              <a:rPr lang="tr-TR" sz="2800" b="1" dirty="0">
                <a:solidFill>
                  <a:srgbClr val="FFFF00"/>
                </a:solidFill>
                <a:effectLst/>
                <a:latin typeface="Arial Narrow" panose="020B0606020202030204" pitchFamily="34" charset="0"/>
                <a:ea typeface="Times New Roman" panose="02020603050405020304" pitchFamily="18" charset="0"/>
              </a:rPr>
              <a:t>d) YAZILI RAPOR;</a:t>
            </a:r>
            <a:r>
              <a:rPr lang="tr-TR" sz="2800" dirty="0">
                <a:solidFill>
                  <a:srgbClr val="FFFF0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Meydana gelen olay veya yerine getirilen görev ile ilgili bilgilerin yazılı hale getirilerek ilgililere bildirilmesidir. </a:t>
            </a:r>
            <a:endParaRPr lang="tr-TR" sz="2800" dirty="0">
              <a:effectLst/>
              <a:latin typeface="Times New Roman" panose="02020603050405020304" pitchFamily="18" charset="0"/>
              <a:ea typeface="Times New Roman" panose="02020603050405020304" pitchFamily="18" charset="0"/>
            </a:endParaRPr>
          </a:p>
          <a:p>
            <a:r>
              <a:rPr lang="tr-TR" sz="2800" b="1" dirty="0">
                <a:solidFill>
                  <a:srgbClr val="00B0F0"/>
                </a:solidFill>
                <a:effectLst/>
                <a:latin typeface="Arial Narrow" panose="020B0606020202030204" pitchFamily="34" charset="0"/>
                <a:ea typeface="Times New Roman" panose="02020603050405020304" pitchFamily="18" charset="0"/>
              </a:rPr>
              <a:t>a) Bilgi Raporu;</a:t>
            </a:r>
            <a:r>
              <a:rPr lang="tr-TR" sz="2800" dirty="0">
                <a:solidFill>
                  <a:srgbClr val="00B0F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Bilgimize başvuran makamlara veya ilgililere, bilgi istedikleri konu hakkında bilgi vermek amacıyla hazırlanan raporlardır. Bilgi istenen konularda, elde edilen bilgilerin, doğru ve tarafsız şekilde aktarılması gereklidir.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70574630"/>
      </p:ext>
    </p:extLst>
  </p:cSld>
  <p:clrMapOvr>
    <a:masterClrMapping/>
  </p:clrMapOvr>
  <p:transition spd="med">
    <p:pull/>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734EA-1172-1862-9594-D49CC480C858}"/>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51C474B3-1AAB-D928-F9EA-05C0C3E748A3}"/>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BA12A5AB-E53F-9395-6A20-72DA914AE194}"/>
              </a:ext>
            </a:extLst>
          </p:cNvPr>
          <p:cNvSpPr txBox="1"/>
          <p:nvPr/>
        </p:nvSpPr>
        <p:spPr>
          <a:xfrm>
            <a:off x="538843" y="979714"/>
            <a:ext cx="11332027" cy="5509200"/>
          </a:xfrm>
          <a:prstGeom prst="rect">
            <a:avLst/>
          </a:prstGeom>
          <a:noFill/>
        </p:spPr>
        <p:txBody>
          <a:bodyPr wrap="square">
            <a:spAutoFit/>
          </a:bodyPr>
          <a:lstStyle/>
          <a:p>
            <a:r>
              <a:rPr lang="tr-TR" sz="3200" b="1" dirty="0">
                <a:solidFill>
                  <a:srgbClr val="00B0F0"/>
                </a:solidFill>
                <a:effectLst/>
                <a:latin typeface="Arial Narrow" panose="020B0606020202030204" pitchFamily="34" charset="0"/>
                <a:ea typeface="Times New Roman" panose="02020603050405020304" pitchFamily="18" charset="0"/>
              </a:rPr>
              <a:t>b) Olay Bildirim Raporları; </a:t>
            </a:r>
            <a:r>
              <a:rPr lang="tr-TR" sz="3200" b="1" dirty="0">
                <a:effectLst/>
                <a:latin typeface="Arial Narrow" panose="020B0606020202030204" pitchFamily="34" charset="0"/>
                <a:ea typeface="Times New Roman" panose="02020603050405020304" pitchFamily="18" charset="0"/>
              </a:rPr>
              <a:t>Güvenlik</a:t>
            </a:r>
            <a:r>
              <a:rPr lang="tr-TR" sz="3200" dirty="0">
                <a:effectLst/>
                <a:latin typeface="Arial Narrow" panose="020B0606020202030204" pitchFamily="34" charset="0"/>
                <a:ea typeface="Times New Roman" panose="02020603050405020304" pitchFamily="18" charset="0"/>
              </a:rPr>
              <a:t> personelinin görevi sırasında veya görev haricinde şahit olduğu, veya duyduğu olaylar hakkında amirleri ve yetkililere bildirmek amacıyla hazırlanan raporlardır. </a:t>
            </a:r>
            <a:endParaRPr lang="tr-TR" sz="3200" dirty="0">
              <a:effectLst/>
              <a:latin typeface="Times New Roman" panose="02020603050405020304" pitchFamily="18" charset="0"/>
              <a:ea typeface="Times New Roman" panose="02020603050405020304" pitchFamily="18" charset="0"/>
            </a:endParaRPr>
          </a:p>
          <a:p>
            <a:r>
              <a:rPr lang="tr-TR" sz="3200" b="1" dirty="0">
                <a:solidFill>
                  <a:srgbClr val="00B0F0"/>
                </a:solidFill>
                <a:effectLst/>
                <a:latin typeface="Arial Narrow" panose="020B0606020202030204" pitchFamily="34" charset="0"/>
                <a:ea typeface="Times New Roman" panose="02020603050405020304" pitchFamily="18" charset="0"/>
              </a:rPr>
              <a:t>c) Gözlem (İnceleme ve Araştırma) Raporları; </a:t>
            </a:r>
            <a:r>
              <a:rPr lang="tr-TR" sz="3200" b="1" dirty="0">
                <a:effectLst/>
                <a:latin typeface="Arial Narrow" panose="020B0606020202030204" pitchFamily="34" charset="0"/>
                <a:ea typeface="Times New Roman" panose="02020603050405020304" pitchFamily="18" charset="0"/>
              </a:rPr>
              <a:t>Görev</a:t>
            </a:r>
            <a:r>
              <a:rPr lang="tr-TR" sz="3200" dirty="0">
                <a:effectLst/>
                <a:latin typeface="Arial Narrow" panose="020B0606020202030204" pitchFamily="34" charset="0"/>
                <a:ea typeface="Times New Roman" panose="02020603050405020304" pitchFamily="18" charset="0"/>
              </a:rPr>
              <a:t> sırasında, görevi ile ilgili bilgi istenen yer ve şahıslar hakkında gözlem ve takip sonucu elde edilen bilgilerin aktarmak amacıyla hazırlan raporlardır. </a:t>
            </a:r>
            <a:endParaRPr lang="tr-TR" sz="3200" dirty="0">
              <a:effectLst/>
              <a:latin typeface="Times New Roman" panose="02020603050405020304" pitchFamily="18" charset="0"/>
              <a:ea typeface="Times New Roman" panose="02020603050405020304" pitchFamily="18" charset="0"/>
            </a:endParaRPr>
          </a:p>
          <a:p>
            <a:r>
              <a:rPr lang="tr-TR" sz="3200" b="1" dirty="0">
                <a:solidFill>
                  <a:srgbClr val="00B0F0"/>
                </a:solidFill>
                <a:effectLst/>
                <a:latin typeface="Arial Narrow" panose="020B0606020202030204" pitchFamily="34" charset="0"/>
                <a:ea typeface="Times New Roman" panose="02020603050405020304" pitchFamily="18" charset="0"/>
              </a:rPr>
              <a:t>d) Bilirkişi (Ekspertiz) Raporları; </a:t>
            </a:r>
            <a:r>
              <a:rPr lang="tr-TR" sz="3200" b="1" dirty="0">
                <a:effectLst/>
                <a:latin typeface="Arial Narrow" panose="020B0606020202030204" pitchFamily="34" charset="0"/>
                <a:ea typeface="Times New Roman" panose="02020603050405020304" pitchFamily="18" charset="0"/>
              </a:rPr>
              <a:t>Adli</a:t>
            </a:r>
            <a:r>
              <a:rPr lang="tr-TR" sz="3200" dirty="0">
                <a:effectLst/>
                <a:latin typeface="Arial Narrow" panose="020B0606020202030204" pitchFamily="34" charset="0"/>
                <a:ea typeface="Times New Roman" panose="02020603050405020304" pitchFamily="18" charset="0"/>
              </a:rPr>
              <a:t> makamlarca, konusunda uzman personelin, teknik görüşlerine baş vurduğu raporlardır. Uzman personel tarafından bilgi vermek amacıyla hazırlanan, İz incelemeleri, Balistik incelemeler, Kalpazanlık raporları, kimyasal inceleme sonucu hazırlanan raporlardır.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7195273"/>
      </p:ext>
    </p:extLst>
  </p:cSld>
  <p:clrMapOvr>
    <a:masterClrMapping/>
  </p:clrMapOvr>
  <p:transition spd="med">
    <p:pull/>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91489-795C-E9E7-A75A-D6C37331EABB}"/>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A7560BE8-B57D-6EE7-5574-D163EB1C213F}"/>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5B5E19F3-5411-6360-068F-F705F741EEC9}"/>
              </a:ext>
            </a:extLst>
          </p:cNvPr>
          <p:cNvSpPr txBox="1"/>
          <p:nvPr/>
        </p:nvSpPr>
        <p:spPr>
          <a:xfrm>
            <a:off x="538843" y="979714"/>
            <a:ext cx="11332027" cy="5509200"/>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Times New Roman" panose="02020603050405020304" pitchFamily="18" charset="0"/>
              </a:rPr>
              <a:t>RAPOR YAZILMASINDA DİKKAT EDİLECEK HUSUSLAR </a:t>
            </a:r>
            <a:endParaRPr lang="tr-TR" sz="3200" dirty="0">
              <a:solidFill>
                <a:srgbClr val="FFC000"/>
              </a:solidFill>
              <a:effectLst/>
              <a:latin typeface="Times New Roman" panose="02020603050405020304" pitchFamily="18" charset="0"/>
              <a:ea typeface="Times New Roman" panose="02020603050405020304" pitchFamily="18" charset="0"/>
            </a:endParaRPr>
          </a:p>
          <a:p>
            <a:r>
              <a:rPr lang="tr-TR" sz="3200" b="1" dirty="0">
                <a:solidFill>
                  <a:srgbClr val="FFFF00"/>
                </a:solidFill>
                <a:effectLst/>
                <a:latin typeface="Arial Narrow" panose="020B0606020202030204" pitchFamily="34" charset="0"/>
                <a:ea typeface="Times New Roman" panose="02020603050405020304" pitchFamily="18" charset="0"/>
              </a:rPr>
              <a:t>Raporların yazılmasında ortak kural ve ilkeler: </a:t>
            </a:r>
            <a:endParaRPr lang="tr-TR" sz="3200" dirty="0">
              <a:solidFill>
                <a:srgbClr val="FFFF00"/>
              </a:solidFill>
              <a:effectLst/>
              <a:latin typeface="Times New Roman" panose="02020603050405020304" pitchFamily="18" charset="0"/>
              <a:ea typeface="Times New Roman" panose="02020603050405020304" pitchFamily="18" charset="0"/>
            </a:endParaRPr>
          </a:p>
          <a:p>
            <a:r>
              <a:rPr lang="tr-TR" sz="3200" dirty="0">
                <a:solidFill>
                  <a:srgbClr val="00B0F0"/>
                </a:solidFill>
                <a:effectLst/>
                <a:latin typeface="Arial Narrow" panose="020B0606020202030204" pitchFamily="34" charset="0"/>
                <a:ea typeface="Times New Roman" panose="02020603050405020304" pitchFamily="18" charset="0"/>
              </a:rPr>
              <a:t>Tüm raporlarda; </a:t>
            </a:r>
            <a:endParaRPr lang="tr-TR" sz="3200" dirty="0">
              <a:solidFill>
                <a:srgbClr val="00B0F0"/>
              </a:solidFill>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1. Ne oldu?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2. Ne zaman oldu?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3. Nerede oldu?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4. Neden oldu?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5. Nasıl oldu?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6. Kim-kimler karıştı?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7. Durum nasıl fark edildi?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8. Ne yapıldı? Vb. soruların cevabı yer almalıdır.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0216909"/>
      </p:ext>
    </p:extLst>
  </p:cSld>
  <p:clrMapOvr>
    <a:masterClrMapping/>
  </p:clrMapOvr>
  <p:transition spd="med">
    <p:pull/>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918AD-3DED-93FE-31B8-D3DC072B3353}"/>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C1017BD3-8303-4D69-98A5-53F82094A95E}"/>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3DBE3F66-7F01-56C4-254F-462E5FFEE057}"/>
              </a:ext>
            </a:extLst>
          </p:cNvPr>
          <p:cNvSpPr txBox="1"/>
          <p:nvPr/>
        </p:nvSpPr>
        <p:spPr>
          <a:xfrm>
            <a:off x="538843" y="979714"/>
            <a:ext cx="11332027" cy="5170646"/>
          </a:xfrm>
          <a:prstGeom prst="rect">
            <a:avLst/>
          </a:prstGeom>
          <a:noFill/>
        </p:spPr>
        <p:txBody>
          <a:bodyPr wrap="square">
            <a:spAutoFit/>
          </a:bodyPr>
          <a:lstStyle/>
          <a:p>
            <a:r>
              <a:rPr lang="tr-TR" sz="2200" dirty="0">
                <a:effectLst/>
                <a:latin typeface="Arial Narrow" panose="020B0606020202030204" pitchFamily="34" charset="0"/>
                <a:ea typeface="Times New Roman" panose="02020603050405020304" pitchFamily="18" charset="0"/>
              </a:rPr>
              <a:t> Her raporun bir yazılış amacı olmalıdır. Raporlar yazılım amacına uygun yazılmalıdır.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Rapor düzenlenecek üst makam veya yetkili amirin kim olduğu doğru tespit edilip raporlar bu tespitler doğrultusunda düzenlenmelidir.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Rapor yazılacak konu, olay veya şahısla ilgili olarak gerekli ve yeterli bilgi toplanmalıdır.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Toplanan bilgilerin tam, doğru ve gerekli bilgiler olduğundan emin olunmalıdır.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Rapor, yazılmaya başlamadan önce raporun konusu, amacı ve eldeki bilgiler doğrultusunda rapor taslağı hazırlanmalı ve belirlenen bu taslak çerçevesinde raporun yazım işlemleri tamamlanmalıdır.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 5N 1K kuralı göz önünde bulundurulur. (Ne, Niçin, Nasıl, Nerede, Ne zaman, Kim.)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1. Raporlar A4 veya A5 tabir edilen belli boyuttaki çizgisiz kâğıtlara yazılır. Bilgisayarda yazılabileceği gibi el yazısı ile de yazılabilir. El yazısı ile yazıldığında mürekkepli kalem kullanır, kurşun kalem kullanılmaz.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2. Raporlar kâğıdın bir yüzüne yazılmalıdır.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3. Raporun yazıldığı makam kâğıdın üst orta kısmına büyük harflerle, kısaltma yapmadan yazılmalıdır. Bu hitap bölümünün alt orta kısmına gelecek şekilde parantez içerisinde büyük harflerle rapor yazılmalıdır.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4. Satırlar düz ve düzgün olacaktır. Satır aralıkları da normal olmalı, satırlar ne bitişik ne de çok aralıklı olmalıdır. </a:t>
            </a:r>
            <a:endParaRPr lang="tr-T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37571520"/>
      </p:ext>
    </p:extLst>
  </p:cSld>
  <p:clrMapOvr>
    <a:masterClrMapping/>
  </p:clrMapOvr>
  <p:transition spd="med">
    <p:pull/>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7DD75-79DC-3395-9245-2BAB1877D278}"/>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E54AD6DD-5250-3147-870C-FB9A9B84396F}"/>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D276D5C7-DEA1-D538-D5CC-ED919064059F}"/>
              </a:ext>
            </a:extLst>
          </p:cNvPr>
          <p:cNvSpPr txBox="1"/>
          <p:nvPr/>
        </p:nvSpPr>
        <p:spPr>
          <a:xfrm>
            <a:off x="538843" y="979714"/>
            <a:ext cx="11332027" cy="5847755"/>
          </a:xfrm>
          <a:prstGeom prst="rect">
            <a:avLst/>
          </a:prstGeom>
          <a:noFill/>
        </p:spPr>
        <p:txBody>
          <a:bodyPr wrap="square">
            <a:spAutoFit/>
          </a:bodyPr>
          <a:lstStyle/>
          <a:p>
            <a:r>
              <a:rPr lang="tr-TR" sz="2200" dirty="0">
                <a:effectLst/>
                <a:latin typeface="Arial Narrow" panose="020B0606020202030204" pitchFamily="34" charset="0"/>
                <a:ea typeface="Times New Roman" panose="02020603050405020304" pitchFamily="18" charset="0"/>
              </a:rPr>
              <a:t> 5. Raporlarda silinti, kazıntı ve sonradan ilave yapılmamalıdır.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6. Kelimeler okunaklı ve doğru yazılmalıdır. El yazılarında yazı çirkin, silik, karalanmış yazılmaz. Rapor matbaa harfleriyle okunaklı yazılır.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7. Raporun yazılıp verildiği tarih gün ve hatta saati mutlaka belirtilir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8.Raporlarda yazılan rakamlar parantez içerisinde harfle de yazılmalıdır.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9. Bazı önemli ve zamanın ayrıntılarıyla belirtilen olaylarda raporun yazıldığı saatin yanında dakikası da yazılması önemlidir.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10. Raporların birden fazla sayfadan oluşması durumunda, sayfanın sağ alt kısmında sayfa numarası belirtilmelidir.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11. Raporların birden fazla sayfadan oluşması durumunda, raporu imzalayan görevliler, diğer sayfaları da imzalamalı veya paraflamalıdırlar.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12. Raporun sonuna metin bölümünün sağ altına imza bloğu açılır. Raporu yazan kişi adını, soyadını, rütbe unvanını ve görev unvanını yazıp imzalayacaktır.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13. Rapor, birden fazla görev alan personel tarafından da düzenlenebilir. Böyle durumlarda müşterek rapor olduğu belirtilir. Raporun imza bölümünde görev alan her görevlinin adı soyadı, rütbe, görev unvanı ve imzaları ayrı ayrı bulunur. </a:t>
            </a:r>
            <a:endParaRPr lang="tr-TR" sz="2200" dirty="0">
              <a:effectLst/>
              <a:latin typeface="Times New Roman" panose="02020603050405020304" pitchFamily="18" charset="0"/>
              <a:ea typeface="Times New Roman" panose="02020603050405020304" pitchFamily="18" charset="0"/>
            </a:endParaRPr>
          </a:p>
          <a:p>
            <a:r>
              <a:rPr lang="tr-TR" sz="2200" dirty="0">
                <a:effectLst/>
                <a:latin typeface="Arial Narrow" panose="020B0606020202030204" pitchFamily="34" charset="0"/>
                <a:ea typeface="Times New Roman" panose="02020603050405020304" pitchFamily="18" charset="0"/>
              </a:rPr>
              <a:t>14. Raporun sonunda yetkili ve üst makamlara arz edilmelidir. </a:t>
            </a:r>
            <a:endParaRPr lang="tr-T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2226942"/>
      </p:ext>
    </p:extLst>
  </p:cSld>
  <p:clrMapOvr>
    <a:masterClrMapping/>
  </p:clrMapOvr>
  <p:transition spd="med">
    <p:pull/>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24910-2C34-C116-E319-BC2BABE09B8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378AA837-A0FD-3229-9135-3189DC543A33}"/>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9803A0B2-2F9F-A734-374A-71FC3F193D43}"/>
              </a:ext>
            </a:extLst>
          </p:cNvPr>
          <p:cNvSpPr txBox="1"/>
          <p:nvPr/>
        </p:nvSpPr>
        <p:spPr>
          <a:xfrm>
            <a:off x="538843" y="979714"/>
            <a:ext cx="11332027" cy="5693866"/>
          </a:xfrm>
          <a:prstGeom prst="rect">
            <a:avLst/>
          </a:prstGeom>
          <a:noFill/>
        </p:spPr>
        <p:txBody>
          <a:bodyPr wrap="square">
            <a:spAutoFit/>
          </a:bodyPr>
          <a:lstStyle/>
          <a:p>
            <a:r>
              <a:rPr lang="tr-TR" sz="2800" dirty="0">
                <a:solidFill>
                  <a:srgbClr val="FFFF00"/>
                </a:solidFill>
                <a:effectLst/>
                <a:latin typeface="Arial Narrow" panose="020B0606020202030204" pitchFamily="34" charset="0"/>
                <a:ea typeface="Times New Roman" panose="02020603050405020304" pitchFamily="18" charset="0"/>
              </a:rPr>
              <a:t>MESLEKİ RAPOR TÜRLERİ </a:t>
            </a:r>
            <a:endParaRPr lang="tr-TR" sz="2800" dirty="0">
              <a:solidFill>
                <a:srgbClr val="FFFF00"/>
              </a:solidFill>
              <a:effectLst/>
              <a:latin typeface="Times New Roman" panose="02020603050405020304" pitchFamily="18" charset="0"/>
              <a:ea typeface="Times New Roman" panose="02020603050405020304" pitchFamily="18" charset="0"/>
            </a:endParaRPr>
          </a:p>
          <a:p>
            <a:r>
              <a:rPr lang="tr-TR" sz="2800" dirty="0">
                <a:solidFill>
                  <a:srgbClr val="00B0F0"/>
                </a:solidFill>
                <a:effectLst/>
                <a:latin typeface="Arial Narrow" panose="020B0606020202030204" pitchFamily="34" charset="0"/>
                <a:ea typeface="Times New Roman" panose="02020603050405020304" pitchFamily="18" charset="0"/>
              </a:rPr>
              <a:t>Mesleki raporlar yazılış amaçlarına göre çeşitli isimler alırlar. Bu raporlardan başlıcaları </a:t>
            </a:r>
            <a:endParaRPr lang="tr-TR" sz="2800" dirty="0">
              <a:solidFill>
                <a:srgbClr val="00B0F0"/>
              </a:solidFill>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1. İnceleme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2. Araştırma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3. Olay Bildirim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4. Değerlendirme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5. Takip-Tarassut (Gözetleme)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6. Ekspertiz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7. Vukuat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8. Devir Teslim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9. Özgeçmiş Raporları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10. Ön inceleme ve soruşturma raporları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6206558"/>
      </p:ext>
    </p:extLst>
  </p:cSld>
  <p:clrMapOvr>
    <a:masterClrMapping/>
  </p:clrMapOvr>
  <p:transition spd="med">
    <p:pull/>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C250F-D943-7B9D-788D-5FF54816F2F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71DFBD63-CF1C-E9E3-9DFB-D370310C93DD}"/>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396D06E6-04AD-BA56-A7AA-D9C2CB842302}"/>
              </a:ext>
            </a:extLst>
          </p:cNvPr>
          <p:cNvSpPr txBox="1"/>
          <p:nvPr/>
        </p:nvSpPr>
        <p:spPr>
          <a:xfrm>
            <a:off x="538843" y="979714"/>
            <a:ext cx="11332027" cy="5262979"/>
          </a:xfrm>
          <a:prstGeom prst="rect">
            <a:avLst/>
          </a:prstGeom>
          <a:noFill/>
        </p:spPr>
        <p:txBody>
          <a:bodyPr wrap="square">
            <a:spAutoFit/>
          </a:bodyPr>
          <a:lstStyle/>
          <a:p>
            <a:r>
              <a:rPr lang="tr-TR" sz="2800" dirty="0">
                <a:solidFill>
                  <a:srgbClr val="00B0F0"/>
                </a:solidFill>
                <a:effectLst/>
                <a:latin typeface="Arial Narrow" panose="020B0606020202030204" pitchFamily="34" charset="0"/>
                <a:ea typeface="Times New Roman" panose="02020603050405020304" pitchFamily="18" charset="0"/>
              </a:rPr>
              <a:t>MESLEKİ RAPOR NEDİR? </a:t>
            </a:r>
            <a:endParaRPr lang="tr-TR" sz="2800" dirty="0">
              <a:solidFill>
                <a:srgbClr val="00B0F0"/>
              </a:solidFill>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Mesleki raporlar, kolluk tarafından kullanılan, en önemli resmî yazı türlerinden biridir. Kolluk görevlerini ifa sırasında; bir olay, bir konu veya şahıs hakkında, yetkili amir veya üst makamlara bilgi vermek için düzenlediği, raporun niteliğine göre, düzenleyen görevlinin görüş ve önerilerinin de yer aldığı, imzalı yazılı belgelere mesleki rapor denir.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Mesleki raporlarda, ifa edilen görev sırasında;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Görevin ne şekilde yerine getirildiği,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Görev esnasında nelerle karşılaşıldığı,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Elde edilen bilgilerin neler olduğu,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Yapılan çalışmalarda ne gibi olumsuzlukların gözlemlendiği,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Başarılı bir görev için görüş ve önerilerin neler olduğu belirtilmelidir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4239182"/>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C909A-6056-1467-3B30-CFA01C987A01}"/>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390CC93A-A1CF-BA40-5B4F-70771557AD8C}"/>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6" name="Metin kutusu 5">
            <a:extLst>
              <a:ext uri="{FF2B5EF4-FFF2-40B4-BE49-F238E27FC236}">
                <a16:creationId xmlns:a16="http://schemas.microsoft.com/office/drawing/2014/main" id="{E8D141DE-FEFA-57E6-B152-657317FDBA6A}"/>
              </a:ext>
            </a:extLst>
          </p:cNvPr>
          <p:cNvSpPr txBox="1"/>
          <p:nvPr/>
        </p:nvSpPr>
        <p:spPr>
          <a:xfrm>
            <a:off x="816428" y="1028343"/>
            <a:ext cx="10793185" cy="5262979"/>
          </a:xfrm>
          <a:prstGeom prst="rect">
            <a:avLst/>
          </a:prstGeom>
          <a:noFill/>
        </p:spPr>
        <p:txBody>
          <a:bodyPr wrap="square">
            <a:spAutoFit/>
          </a:bodyPr>
          <a:lstStyle/>
          <a:p>
            <a:pPr algn="ctr"/>
            <a:r>
              <a:rPr lang="tr-TR" sz="2400" b="1" dirty="0">
                <a:solidFill>
                  <a:srgbClr val="FFC000"/>
                </a:solidFill>
                <a:effectLst/>
                <a:latin typeface="Arial Narrow" panose="020B0606020202030204" pitchFamily="34" charset="0"/>
                <a:ea typeface="Times New Roman" panose="02020603050405020304" pitchFamily="18" charset="0"/>
              </a:rPr>
              <a:t> NOT ALMA VE NOT DEFTERİ </a:t>
            </a:r>
            <a:endParaRPr lang="tr-TR" sz="2400" dirty="0">
              <a:solidFill>
                <a:srgbClr val="FFC000"/>
              </a:solidFill>
              <a:effectLst/>
              <a:latin typeface="Times New Roman" panose="02020603050405020304" pitchFamily="18" charset="0"/>
              <a:ea typeface="Times New Roman" panose="02020603050405020304" pitchFamily="18" charset="0"/>
            </a:endParaRPr>
          </a:p>
          <a:p>
            <a:r>
              <a:rPr lang="tr-TR" sz="2400" b="1" dirty="0">
                <a:solidFill>
                  <a:srgbClr val="FFFF00"/>
                </a:solidFill>
                <a:effectLst/>
                <a:latin typeface="Arial Narrow" panose="020B0606020202030204" pitchFamily="34" charset="0"/>
                <a:ea typeface="Times New Roman" panose="02020603050405020304" pitchFamily="18" charset="0"/>
              </a:rPr>
              <a:t>NOT ALMANIN TANIMI VE AMACI </a:t>
            </a:r>
            <a:endParaRPr lang="tr-TR" sz="2400" dirty="0">
              <a:solidFill>
                <a:srgbClr val="FFFF00"/>
              </a:solidFill>
              <a:effectLst/>
              <a:latin typeface="Times New Roman" panose="02020603050405020304" pitchFamily="18" charset="0"/>
              <a:ea typeface="Times New Roman" panose="02020603050405020304" pitchFamily="18" charset="0"/>
            </a:endParaRPr>
          </a:p>
          <a:p>
            <a:r>
              <a:rPr lang="tr-TR" sz="2400" b="1" dirty="0">
                <a:effectLst/>
                <a:latin typeface="Arial Narrow" panose="020B0606020202030204" pitchFamily="34" charset="0"/>
                <a:ea typeface="Times New Roman" panose="02020603050405020304" pitchFamily="18" charset="0"/>
              </a:rPr>
              <a:t>Not alma;</a:t>
            </a:r>
            <a:r>
              <a:rPr lang="tr-TR" sz="2400" dirty="0">
                <a:effectLst/>
                <a:latin typeface="Arial Narrow" panose="020B0606020202030204" pitchFamily="34" charset="0"/>
                <a:ea typeface="Times New Roman" panose="02020603050405020304" pitchFamily="18" charset="0"/>
              </a:rPr>
              <a:t> görme, koklama, dokunma, duyma ve tat alma organlarımızla hafızamızda algılanan bilgilerin yazılı olarak kayıtlara geçirilmesine denir. Not, bir şeyi hatırlamak için yazılan kısa yazı veya bir şeyin başlıca özelliklerini özetleyerek yazma olarak da tanımlanır. </a:t>
            </a:r>
          </a:p>
          <a:p>
            <a:endParaRPr lang="tr-TR" sz="2400" dirty="0">
              <a:effectLst/>
              <a:latin typeface="Times New Roman" panose="02020603050405020304" pitchFamily="18" charset="0"/>
              <a:ea typeface="Times New Roman" panose="02020603050405020304" pitchFamily="18" charset="0"/>
            </a:endParaRPr>
          </a:p>
          <a:p>
            <a:r>
              <a:rPr lang="tr-TR" sz="2400" b="1" dirty="0">
                <a:solidFill>
                  <a:srgbClr val="FFFF00"/>
                </a:solidFill>
                <a:effectLst/>
                <a:latin typeface="Arial Narrow" panose="020B0606020202030204" pitchFamily="34" charset="0"/>
                <a:ea typeface="Times New Roman" panose="02020603050405020304" pitchFamily="18" charset="0"/>
              </a:rPr>
              <a:t>Not Almanın Amacı; </a:t>
            </a:r>
            <a:r>
              <a:rPr lang="tr-TR" sz="2400" dirty="0">
                <a:effectLst/>
                <a:latin typeface="Arial Narrow" panose="020B0606020202030204" pitchFamily="34" charset="0"/>
                <a:ea typeface="Times New Roman" panose="02020603050405020304" pitchFamily="18" charset="0"/>
              </a:rPr>
              <a:t>Not almada amaç, bir bilgiyi, gözlemi ya da izlenimi unutmamayı ve ileride yeniden kullanabilmeyi sağlamaktır. Önemli olan ve anımsanması yarar sağlayacak noktalar not edilmelidir. Not almak görevlinin gözlemlerini eksiksiz olarak yazıya geçirmesini sağlar. Görev esnasında meydana gelen olaylar sağlıklı olarak kaydedilir.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Yerine getirilen görev ve yapılan işlerin zamanının sürekli olarak kaydedilmesini sağlar. Alınan talimatlar, mesajlar ve olaylar, uygun ve etkili bir şekilde kaydedilebilir. Hafızada saklanmayan bilgilerin kaydedilmesini sağlar. En önemlisi de delil olarak sunulabilir ve soruşturmaya kaynak teşkil edebilir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06466798"/>
      </p:ext>
    </p:extLst>
  </p:cSld>
  <p:clrMapOvr>
    <a:masterClrMapping/>
  </p:clrMapOvr>
  <p:transition spd="med">
    <p:pull/>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03F2B-038D-E44A-3125-943CDA6FCC3B}"/>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E3FAD1AD-19FB-30A6-7C73-CDAAD9C71E06}"/>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7ADCA507-FD92-4883-5F00-A4D4F42AAD5B}"/>
              </a:ext>
            </a:extLst>
          </p:cNvPr>
          <p:cNvSpPr txBox="1"/>
          <p:nvPr/>
        </p:nvSpPr>
        <p:spPr>
          <a:xfrm>
            <a:off x="538843" y="979714"/>
            <a:ext cx="11332027" cy="4893647"/>
          </a:xfrm>
          <a:prstGeom prst="rect">
            <a:avLst/>
          </a:prstGeom>
          <a:noFill/>
        </p:spPr>
        <p:txBody>
          <a:bodyPr wrap="square">
            <a:spAutoFit/>
          </a:bodyPr>
          <a:lstStyle/>
          <a:p>
            <a:r>
              <a:rPr lang="tr-TR" sz="2400" dirty="0">
                <a:effectLst/>
                <a:latin typeface="Arial Narrow" panose="020B0606020202030204" pitchFamily="34" charset="0"/>
                <a:ea typeface="Times New Roman" panose="02020603050405020304" pitchFamily="18" charset="0"/>
              </a:rPr>
              <a:t> Raporlar, genelde resmî bir makamın isteği üzerine yazılır. Gerektiğinde her memur yetkili amirine rapor yazabilir. Belirli zamanlarda veya belirli dönemlerde yazılan raporlar vardır. Günlük, sabah, akşam, nöbet değişimi, haftalık, aylık raporlarının zamanında hazırlanması önemlidir.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Bu raporları hazırlamakla görevli olanlar raporu hazırlar. Yetkili makama sunar Mesleki raporlar yetkili makama yazıldığı için aksi sabit oluncaya kadar geçerli belgelerdendir. Hukuki sonuçlar doğurabilir. Görevli memurlar tarafından, görev alanları ile ilgili olarak düzenlenen raporlar aksi ispat edilinceye kadar geçerli belge niteliğindedir.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Görevli memurlar tarafından düzenlenen raporlarda bu hassasiyet göz önünde bulundurulmalıdır. Çünkü TCK’nın 204. maddesinin son fıkrasında “Resmî belgenin, kanun hükmü gereği sahteliği sabit oluncaya kadar geçerli olan belge niteliğinde olması hâlinde, verilecek ceza yarısı oranında artırılır” hükmü yer almaktadır.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Görünüşte önemsiz bile olsa her rapor yazana adli yükümlülükler getiren ve daha önceden hiç düşünülmeyen sonuçlar doğurabilir.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69054401"/>
      </p:ext>
    </p:extLst>
  </p:cSld>
  <p:clrMapOvr>
    <a:masterClrMapping/>
  </p:clrMapOvr>
  <p:transition spd="med">
    <p:pull/>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59B27-E492-F192-6196-ECC923BB5ECC}"/>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488CF8E9-65C0-1BED-598C-C72CACC1ABDE}"/>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8D6CA587-9CE7-B988-D192-414F0F1C7C53}"/>
              </a:ext>
            </a:extLst>
          </p:cNvPr>
          <p:cNvSpPr txBox="1"/>
          <p:nvPr/>
        </p:nvSpPr>
        <p:spPr>
          <a:xfrm>
            <a:off x="538843" y="979714"/>
            <a:ext cx="10555877" cy="5940088"/>
          </a:xfrm>
          <a:prstGeom prst="rect">
            <a:avLst/>
          </a:prstGeom>
          <a:noFill/>
        </p:spPr>
        <p:txBody>
          <a:bodyPr wrap="square">
            <a:spAutoFit/>
          </a:bodyPr>
          <a:lstStyle/>
          <a:p>
            <a:pPr algn="ctr"/>
            <a:r>
              <a:rPr lang="tr-TR" sz="2000" b="1" dirty="0">
                <a:solidFill>
                  <a:srgbClr val="FFFF00"/>
                </a:solidFill>
                <a:effectLst/>
                <a:latin typeface="Arial Narrow" panose="020B0606020202030204" pitchFamily="34" charset="0"/>
                <a:ea typeface="Times New Roman" panose="02020603050405020304" pitchFamily="18" charset="0"/>
              </a:rPr>
              <a:t>OLAY TUTANAĞI</a:t>
            </a:r>
            <a:endParaRPr lang="tr-TR" sz="2000" dirty="0">
              <a:solidFill>
                <a:srgbClr val="FFFF00"/>
              </a:solidFill>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pPr algn="just"/>
            <a:r>
              <a:rPr lang="tr-TR" sz="2000" dirty="0">
                <a:effectLst/>
                <a:latin typeface="Arial Narrow" panose="020B0606020202030204" pitchFamily="34" charset="0"/>
                <a:ea typeface="Times New Roman" panose="02020603050405020304" pitchFamily="18" charset="0"/>
              </a:rPr>
              <a:t>               28.02.2025 Günü saat 16.00-24.00 saatleri arasında Doğan Plaza iş merkezinde devriye görevini ifa etmekte iken saat 21.45 sıralarında iş merkezi içerisinde 412 </a:t>
            </a:r>
            <a:r>
              <a:rPr lang="tr-TR" sz="2000" dirty="0" err="1">
                <a:effectLst/>
                <a:latin typeface="Arial Narrow" panose="020B0606020202030204" pitchFamily="34" charset="0"/>
                <a:ea typeface="Times New Roman" panose="02020603050405020304" pitchFamily="18" charset="0"/>
              </a:rPr>
              <a:t>no’lu</a:t>
            </a:r>
            <a:r>
              <a:rPr lang="tr-TR" sz="2000" dirty="0">
                <a:effectLst/>
                <a:latin typeface="Arial Narrow" panose="020B0606020202030204" pitchFamily="34" charset="0"/>
                <a:ea typeface="Times New Roman" panose="02020603050405020304" pitchFamily="18" charset="0"/>
              </a:rPr>
              <a:t> Star Kuyumculuk isimli işyerinin alarmının çalması üzerine, konu derhâl 155 polis imdat telefonuna bilgi verilmiş alarm çalan işyerine ivedi olarak intikal edilmiştir.</a:t>
            </a:r>
            <a:endParaRPr lang="tr-TR" sz="2000" dirty="0">
              <a:effectLst/>
              <a:latin typeface="Times New Roman" panose="02020603050405020304" pitchFamily="18" charset="0"/>
              <a:ea typeface="Times New Roman" panose="02020603050405020304" pitchFamily="18" charset="0"/>
            </a:endParaRPr>
          </a:p>
          <a:p>
            <a:pPr algn="just"/>
            <a:r>
              <a:rPr lang="tr-TR" sz="2000" dirty="0">
                <a:effectLst/>
                <a:latin typeface="Arial Narrow" panose="020B0606020202030204" pitchFamily="34" charset="0"/>
                <a:ea typeface="Times New Roman" panose="02020603050405020304" pitchFamily="18" charset="0"/>
              </a:rPr>
              <a:t>         İşyerinin önüne gelindiğinde işyeri sahibi 180 366 156 24 TC </a:t>
            </a:r>
            <a:r>
              <a:rPr lang="tr-TR" sz="2000" dirty="0" err="1">
                <a:effectLst/>
                <a:latin typeface="Arial Narrow" panose="020B0606020202030204" pitchFamily="34" charset="0"/>
                <a:ea typeface="Times New Roman" panose="02020603050405020304" pitchFamily="18" charset="0"/>
              </a:rPr>
              <a:t>No’lu</a:t>
            </a:r>
            <a:r>
              <a:rPr lang="tr-TR" sz="2000" dirty="0">
                <a:effectLst/>
                <a:latin typeface="Arial Narrow" panose="020B0606020202030204" pitchFamily="34" charset="0"/>
                <a:ea typeface="Times New Roman" panose="02020603050405020304" pitchFamily="18" charset="0"/>
              </a:rPr>
              <a:t> Bursa ili Mudanya ilçesi Belkıs köyü nüfusuna kayıtlı 02.03.1966 Bursa doğumlu Mehmet YILDIZ ile karşılaşılmıştır. İşyeri sahibi Mehmet </a:t>
            </a:r>
            <a:r>
              <a:rPr lang="tr-TR" sz="2000" dirty="0" err="1">
                <a:effectLst/>
                <a:latin typeface="Arial Narrow" panose="020B0606020202030204" pitchFamily="34" charset="0"/>
                <a:ea typeface="Times New Roman" panose="02020603050405020304" pitchFamily="18" charset="0"/>
              </a:rPr>
              <a:t>YILDIZ’ın</a:t>
            </a:r>
            <a:r>
              <a:rPr lang="tr-TR" sz="2000" dirty="0">
                <a:effectLst/>
                <a:latin typeface="Arial Narrow" panose="020B0606020202030204" pitchFamily="34" charset="0"/>
                <a:ea typeface="Times New Roman" panose="02020603050405020304" pitchFamily="18" charset="0"/>
              </a:rPr>
              <a:t> işyerini kapatmak için alarmı kurarak kapıyı kapattığını fakat dükkân içerinde cep telefonunu unutması üzerine kapıyı açarken zorlaması nedeni ile alarmın devreye girdiği yapılan görüşme neticesinde durumun normal olduğunu beyan etmesi ve alarmın yanlışlıkla devreye girdiğinin anlaşılması üzerine;</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İş bu tutanak tarafımızdan tanzim edilerek imza altına alınmıştır. 28.02.2025 Saat 21.55</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İMZA                                                 </a:t>
            </a:r>
            <a:r>
              <a:rPr lang="tr-TR" sz="2000" dirty="0" err="1">
                <a:effectLst/>
                <a:latin typeface="Arial Narrow" panose="020B0606020202030204" pitchFamily="34" charset="0"/>
                <a:ea typeface="Times New Roman" panose="02020603050405020304" pitchFamily="18" charset="0"/>
              </a:rPr>
              <a:t>İMZA</a:t>
            </a:r>
            <a:r>
              <a:rPr lang="tr-TR" sz="2000" dirty="0">
                <a:effectLst/>
                <a:latin typeface="Arial Narrow" panose="020B0606020202030204" pitchFamily="34" charset="0"/>
                <a:ea typeface="Times New Roman" panose="02020603050405020304" pitchFamily="18" charset="0"/>
              </a:rPr>
              <a:t>                                                </a:t>
            </a:r>
            <a:r>
              <a:rPr lang="tr-TR" sz="2000" dirty="0" err="1">
                <a:effectLst/>
                <a:latin typeface="Arial Narrow" panose="020B0606020202030204" pitchFamily="34" charset="0"/>
                <a:ea typeface="Times New Roman" panose="02020603050405020304" pitchFamily="18" charset="0"/>
              </a:rPr>
              <a:t>İMZA</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Cihan BALKAYA                                Recep CAN                                   Mehmet YILDIZ</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Özel Güvenlik Görevlisi                 Özel Güvenlik Görevlisi                           İşyeri Sahibi</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TC. No180 366 156 24</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6458630"/>
      </p:ext>
    </p:extLst>
  </p:cSld>
  <p:clrMapOvr>
    <a:masterClrMapping/>
  </p:clrMapOvr>
  <p:transition spd="med">
    <p:pull/>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2EEA2-903B-B16E-DEA9-559677A124B7}"/>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BC6D5890-0F77-09D8-1EC1-F4235E07CE67}"/>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254BB937-5418-C7E1-59B1-A12AB74FA737}"/>
              </a:ext>
            </a:extLst>
          </p:cNvPr>
          <p:cNvSpPr txBox="1"/>
          <p:nvPr/>
        </p:nvSpPr>
        <p:spPr>
          <a:xfrm>
            <a:off x="538843" y="979714"/>
            <a:ext cx="11332027" cy="5324535"/>
          </a:xfrm>
          <a:prstGeom prst="rect">
            <a:avLst/>
          </a:prstGeom>
          <a:noFill/>
        </p:spPr>
        <p:txBody>
          <a:bodyPr wrap="square">
            <a:spAutoFit/>
          </a:bodyPr>
          <a:lstStyle/>
          <a:p>
            <a:pPr algn="ctr">
              <a:tabLst>
                <a:tab pos="2263140" algn="l"/>
              </a:tabLst>
            </a:pPr>
            <a:r>
              <a:rPr lang="tr-TR" sz="2000" b="1" dirty="0">
                <a:solidFill>
                  <a:srgbClr val="FFFF00"/>
                </a:solidFill>
                <a:effectLst/>
                <a:latin typeface="Arial Narrow" panose="020B0606020202030204" pitchFamily="34" charset="0"/>
                <a:ea typeface="Times New Roman" panose="02020603050405020304" pitchFamily="18" charset="0"/>
              </a:rPr>
              <a:t>BULUNTU EŞYA TUTANAĞI</a:t>
            </a:r>
            <a:endParaRPr lang="tr-TR" sz="2000" dirty="0">
              <a:solidFill>
                <a:srgbClr val="FFFF00"/>
              </a:solidFill>
              <a:effectLst/>
              <a:latin typeface="Times New Roman" panose="02020603050405020304" pitchFamily="18" charset="0"/>
              <a:ea typeface="Times New Roman" panose="02020603050405020304" pitchFamily="18" charset="0"/>
            </a:endParaRPr>
          </a:p>
          <a:p>
            <a:pPr algn="ctr">
              <a:tabLst>
                <a:tab pos="2263140" algn="l"/>
              </a:tabLst>
            </a:pPr>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pPr algn="ctr">
              <a:tabLst>
                <a:tab pos="2263140" algn="l"/>
              </a:tabLst>
            </a:pPr>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pPr algn="just">
              <a:tabLst>
                <a:tab pos="2263140" algn="l"/>
              </a:tabLst>
            </a:pPr>
            <a:r>
              <a:rPr lang="tr-TR" sz="2000" dirty="0">
                <a:effectLst/>
                <a:latin typeface="Arial Narrow" panose="020B0606020202030204" pitchFamily="34" charset="0"/>
                <a:ea typeface="Times New Roman" panose="02020603050405020304" pitchFamily="18" charset="0"/>
              </a:rPr>
              <a:t>              28.02.2025 Günü saat 16.00-24.00 saatleri arasında Doğan Plaza iş merkezinde devriye görevini ifa etmekte iken saat 17.30 sıralarında iş merkezi Kapalı Otopark girişinin yanında oturma banklarının arka tarafında yerde 1 (bir) Adet Siyah renk kapalı vaziyette Samsung A-220 marka ZTE 0010010123 seri </a:t>
            </a:r>
            <a:r>
              <a:rPr lang="tr-TR" sz="2000" dirty="0" err="1">
                <a:effectLst/>
                <a:latin typeface="Arial Narrow" panose="020B0606020202030204" pitchFamily="34" charset="0"/>
                <a:ea typeface="Times New Roman" panose="02020603050405020304" pitchFamily="18" charset="0"/>
              </a:rPr>
              <a:t>no’lu</a:t>
            </a:r>
            <a:r>
              <a:rPr lang="tr-TR" sz="2000" dirty="0">
                <a:effectLst/>
                <a:latin typeface="Arial Narrow" panose="020B0606020202030204" pitchFamily="34" charset="0"/>
                <a:ea typeface="Times New Roman" panose="02020603050405020304" pitchFamily="18" charset="0"/>
              </a:rPr>
              <a:t> cep telefonu bulunmuş ve konu derhâl 155 polis imdat telefonuna bilgi verilmiş, dahili anons sisteminden duyuru yapılmasına rağmen cep telefonunu almaya gelen herhangi bir şahsın bulunmaması üzerine bahse konu Cep telefonunun Polis Merkezine teslim edilmek üzere emanete alındığına dair;</a:t>
            </a:r>
            <a:endParaRPr lang="tr-TR" sz="2000" dirty="0">
              <a:effectLst/>
              <a:latin typeface="Times New Roman" panose="02020603050405020304" pitchFamily="18" charset="0"/>
              <a:ea typeface="Times New Roman" panose="02020603050405020304" pitchFamily="18" charset="0"/>
            </a:endParaRPr>
          </a:p>
          <a:p>
            <a:pPr>
              <a:tabLst>
                <a:tab pos="2263140" algn="l"/>
              </a:tabLst>
            </a:pPr>
            <a:r>
              <a:rPr lang="tr-TR" sz="2000" dirty="0">
                <a:effectLst/>
                <a:latin typeface="Arial Narrow" panose="020B0606020202030204" pitchFamily="34" charset="0"/>
                <a:ea typeface="Times New Roman" panose="02020603050405020304" pitchFamily="18" charset="0"/>
              </a:rPr>
              <a:t>   İş bu Buluntu Eşya Tutanağı tarafımızdan tanzim edilerek imza altına alınmıştır. </a:t>
            </a:r>
            <a:endParaRPr lang="tr-TR" sz="2000" dirty="0">
              <a:effectLst/>
              <a:latin typeface="Times New Roman" panose="02020603050405020304" pitchFamily="18" charset="0"/>
              <a:ea typeface="Times New Roman" panose="02020603050405020304" pitchFamily="18" charset="0"/>
            </a:endParaRPr>
          </a:p>
          <a:p>
            <a:pPr>
              <a:tabLst>
                <a:tab pos="2263140" algn="l"/>
              </a:tabLst>
            </a:pPr>
            <a:r>
              <a:rPr lang="tr-TR" sz="2000" dirty="0">
                <a:effectLst/>
                <a:latin typeface="Arial Narrow" panose="020B0606020202030204" pitchFamily="34" charset="0"/>
                <a:ea typeface="Times New Roman" panose="02020603050405020304" pitchFamily="18" charset="0"/>
              </a:rPr>
              <a:t>                                                                                                            28.02.2025 Saat 18.00 </a:t>
            </a:r>
            <a:endParaRPr lang="tr-TR" sz="2000" dirty="0">
              <a:effectLst/>
              <a:latin typeface="Times New Roman" panose="02020603050405020304" pitchFamily="18" charset="0"/>
              <a:ea typeface="Times New Roman" panose="02020603050405020304" pitchFamily="18" charset="0"/>
            </a:endParaRPr>
          </a:p>
          <a:p>
            <a:pPr>
              <a:tabLst>
                <a:tab pos="2263140" algn="l"/>
              </a:tabLst>
            </a:pPr>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pPr>
              <a:tabLst>
                <a:tab pos="2263140" algn="l"/>
              </a:tabLst>
            </a:pPr>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İMZA                                            </a:t>
            </a:r>
            <a:r>
              <a:rPr lang="tr-TR" sz="2000" dirty="0" err="1">
                <a:effectLst/>
                <a:latin typeface="Arial Narrow" panose="020B0606020202030204" pitchFamily="34" charset="0"/>
                <a:ea typeface="Times New Roman" panose="02020603050405020304" pitchFamily="18" charset="0"/>
              </a:rPr>
              <a:t>İMZA</a:t>
            </a:r>
            <a:r>
              <a:rPr lang="tr-TR" sz="2000" dirty="0">
                <a:effectLst/>
                <a:latin typeface="Arial Narrow" panose="020B0606020202030204" pitchFamily="34" charset="0"/>
                <a:ea typeface="Times New Roman" panose="02020603050405020304" pitchFamily="18" charset="0"/>
              </a:rPr>
              <a:t>                                                </a:t>
            </a:r>
            <a:r>
              <a:rPr lang="tr-TR" sz="2000" dirty="0" err="1">
                <a:effectLst/>
                <a:latin typeface="Arial Narrow" panose="020B0606020202030204" pitchFamily="34" charset="0"/>
                <a:ea typeface="Times New Roman" panose="02020603050405020304" pitchFamily="18" charset="0"/>
              </a:rPr>
              <a:t>İMZA</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Cihan BALKAYA                          Uğur ILGAR                                     Mehmet ERDEN</a:t>
            </a:r>
            <a:endParaRPr lang="tr-TR" sz="2000" dirty="0">
              <a:effectLst/>
              <a:latin typeface="Times New Roman" panose="02020603050405020304" pitchFamily="18" charset="0"/>
              <a:ea typeface="Times New Roman" panose="02020603050405020304" pitchFamily="18" charset="0"/>
            </a:endParaRPr>
          </a:p>
          <a:p>
            <a:r>
              <a:rPr lang="tr-TR" sz="2000" dirty="0">
                <a:effectLst/>
                <a:latin typeface="Arial Narrow" panose="020B0606020202030204" pitchFamily="34" charset="0"/>
                <a:ea typeface="Times New Roman" panose="02020603050405020304" pitchFamily="18" charset="0"/>
              </a:rPr>
              <a:t>                        Ö:G:G                                              Ö:G:G                                           Ö.G.G</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9530223"/>
      </p:ext>
    </p:extLst>
  </p:cSld>
  <p:clrMapOvr>
    <a:masterClrMapping/>
  </p:clrMapOvr>
  <p:transition spd="med">
    <p:pull/>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DDED3-3819-5C0D-2C06-D0381625AB4F}"/>
            </a:ext>
          </a:extLst>
        </p:cNvPr>
        <p:cNvGrpSpPr/>
        <p:nvPr/>
      </p:nvGrpSpPr>
      <p:grpSpPr>
        <a:xfrm>
          <a:off x="0" y="0"/>
          <a:ext cx="0" cy="0"/>
          <a:chOff x="0" y="0"/>
          <a:chExt cx="0" cy="0"/>
        </a:xfrm>
      </p:grpSpPr>
      <p:sp>
        <p:nvSpPr>
          <p:cNvPr id="7" name="Metin kutusu 6">
            <a:extLst>
              <a:ext uri="{FF2B5EF4-FFF2-40B4-BE49-F238E27FC236}">
                <a16:creationId xmlns:a16="http://schemas.microsoft.com/office/drawing/2014/main" id="{69E9D25E-0A97-B55C-0274-259DC4E219BF}"/>
              </a:ext>
            </a:extLst>
          </p:cNvPr>
          <p:cNvSpPr txBox="1"/>
          <p:nvPr/>
        </p:nvSpPr>
        <p:spPr>
          <a:xfrm>
            <a:off x="429986" y="248194"/>
            <a:ext cx="11332027" cy="5970865"/>
          </a:xfrm>
          <a:prstGeom prst="rect">
            <a:avLst/>
          </a:prstGeom>
          <a:noFill/>
        </p:spPr>
        <p:txBody>
          <a:bodyPr wrap="square">
            <a:spAutoFit/>
          </a:bodyPr>
          <a:lstStyle/>
          <a:p>
            <a:pPr algn="ctr">
              <a:tabLst>
                <a:tab pos="2263140" algn="l"/>
              </a:tabLst>
            </a:pPr>
            <a:r>
              <a:rPr lang="tr-TR" sz="2200" dirty="0">
                <a:effectLst/>
                <a:latin typeface="Arial Narrow" panose="020B0606020202030204" pitchFamily="34" charset="0"/>
                <a:ea typeface="Times New Roman" panose="02020603050405020304" pitchFamily="18" charset="0"/>
              </a:rPr>
              <a:t> </a:t>
            </a:r>
            <a:r>
              <a:rPr lang="tr-TR" sz="1800" b="1" dirty="0">
                <a:solidFill>
                  <a:srgbClr val="FFFF00"/>
                </a:solidFill>
                <a:effectLst/>
                <a:latin typeface="Arial Narrow" panose="020B0606020202030204" pitchFamily="34" charset="0"/>
                <a:ea typeface="Times New Roman" panose="02020603050405020304" pitchFamily="18" charset="0"/>
              </a:rPr>
              <a:t>TESLİM TESELLÜM TUTANAĞI</a:t>
            </a:r>
            <a:endParaRPr lang="tr-TR" sz="1800" dirty="0">
              <a:solidFill>
                <a:srgbClr val="FFFF00"/>
              </a:solidFill>
              <a:effectLst/>
              <a:latin typeface="Times New Roman" panose="02020603050405020304" pitchFamily="18" charset="0"/>
              <a:ea typeface="Times New Roman" panose="02020603050405020304" pitchFamily="18" charset="0"/>
            </a:endParaRPr>
          </a:p>
          <a:p>
            <a:pPr algn="ctr">
              <a:tabLst>
                <a:tab pos="2263140" algn="l"/>
              </a:tabLst>
            </a:pPr>
            <a:r>
              <a:rPr lang="tr-TR" sz="1800" dirty="0">
                <a:effectLst/>
                <a:latin typeface="Arial Narrow" panose="020B0606020202030204" pitchFamily="34" charset="0"/>
                <a:ea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endParaRPr>
          </a:p>
          <a:p>
            <a:pPr algn="ctr">
              <a:tabLst>
                <a:tab pos="2263140" algn="l"/>
              </a:tabLst>
            </a:pPr>
            <a:r>
              <a:rPr lang="tr-TR" sz="1800" dirty="0">
                <a:effectLst/>
                <a:latin typeface="Arial Narrow" panose="020B0606020202030204" pitchFamily="34" charset="0"/>
                <a:ea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endParaRPr>
          </a:p>
          <a:p>
            <a:pPr algn="just">
              <a:tabLst>
                <a:tab pos="160020" algn="l"/>
                <a:tab pos="2263140" algn="l"/>
              </a:tabLst>
            </a:pPr>
            <a:r>
              <a:rPr lang="tr-TR" sz="1800" dirty="0">
                <a:effectLst/>
                <a:latin typeface="Arial Narrow" panose="020B0606020202030204" pitchFamily="34" charset="0"/>
                <a:ea typeface="Times New Roman" panose="02020603050405020304" pitchFamily="18" charset="0"/>
              </a:rPr>
              <a:t>           28.02.2025 Günü saat 16.00-24.00 saatleri arasında Doğan Plaza iş merkezinde devriye görevini ifa etmekte iken saat 17.30 sıralarında iş merkezi Kapalı Otopark girişinin yanında oturma banklarının arka tarafında yerde 1 (bir) Adet Siyah renk kapalı vaziyette Samsung A-220 marka ZTE 0010010123 seri </a:t>
            </a:r>
            <a:r>
              <a:rPr lang="tr-TR" sz="1800" dirty="0" err="1">
                <a:effectLst/>
                <a:latin typeface="Arial Narrow" panose="020B0606020202030204" pitchFamily="34" charset="0"/>
                <a:ea typeface="Times New Roman" panose="02020603050405020304" pitchFamily="18" charset="0"/>
              </a:rPr>
              <a:t>no’lu</a:t>
            </a:r>
            <a:r>
              <a:rPr lang="tr-TR" sz="1800" dirty="0">
                <a:effectLst/>
                <a:latin typeface="Arial Narrow" panose="020B0606020202030204" pitchFamily="34" charset="0"/>
                <a:ea typeface="Times New Roman" panose="02020603050405020304" pitchFamily="18" charset="0"/>
              </a:rPr>
              <a:t> cep telefonu bulunmuş ve konu derhâl 155 polis imdat telefonuna bilgi verilmiş ve dahili anons sisteminden duyuru yapılmıştır.</a:t>
            </a:r>
            <a:endParaRPr lang="tr-TR" sz="1800" dirty="0">
              <a:effectLst/>
              <a:latin typeface="Times New Roman" panose="02020603050405020304" pitchFamily="18" charset="0"/>
              <a:ea typeface="Times New Roman" panose="02020603050405020304" pitchFamily="18" charset="0"/>
            </a:endParaRPr>
          </a:p>
          <a:p>
            <a:pPr algn="just">
              <a:tabLst>
                <a:tab pos="160020" algn="l"/>
                <a:tab pos="2263140" algn="l"/>
              </a:tabLst>
            </a:pPr>
            <a:r>
              <a:rPr lang="tr-TR" sz="1800" dirty="0">
                <a:effectLst/>
                <a:latin typeface="Arial Narrow" panose="020B0606020202030204" pitchFamily="34" charset="0"/>
                <a:ea typeface="Times New Roman" panose="02020603050405020304" pitchFamily="18" charset="0"/>
              </a:rPr>
              <a:t>          Aynı gün Saat 18.55 de tarafımıza Güvenlik noktamıza gelen 17065183545 TC </a:t>
            </a:r>
            <a:r>
              <a:rPr lang="tr-TR" sz="1800" dirty="0" err="1">
                <a:effectLst/>
                <a:latin typeface="Arial Narrow" panose="020B0606020202030204" pitchFamily="34" charset="0"/>
                <a:ea typeface="Times New Roman" panose="02020603050405020304" pitchFamily="18" charset="0"/>
              </a:rPr>
              <a:t>No’lu</a:t>
            </a:r>
            <a:r>
              <a:rPr lang="tr-TR" sz="1800" dirty="0">
                <a:effectLst/>
                <a:latin typeface="Arial Narrow" panose="020B0606020202030204" pitchFamily="34" charset="0"/>
                <a:ea typeface="Times New Roman" panose="02020603050405020304" pitchFamily="18" charset="0"/>
              </a:rPr>
              <a:t> Bursa ili Nilüfer İlçesi Beşevler Mah. Nüfusuna kayıtlı 02.03.2005 doğumlu Murat Kızı Ela YILDIZ Cep telefonunun kendisine ait olduğunu beyan etmiş ve cep telefonunun numarasını söylemiş ve kapalı vaziyette olan cep telefonunun şifresini girip açması üzerine, yukarıda seri numarası ve özellikleri yazılan cep telefonu kendisine teslim edilerek;</a:t>
            </a:r>
            <a:endParaRPr lang="tr-TR" sz="1800" dirty="0">
              <a:effectLst/>
              <a:latin typeface="Times New Roman" panose="02020603050405020304" pitchFamily="18" charset="0"/>
              <a:ea typeface="Times New Roman" panose="02020603050405020304" pitchFamily="18" charset="0"/>
            </a:endParaRPr>
          </a:p>
          <a:p>
            <a:pPr>
              <a:tabLst>
                <a:tab pos="160020" algn="l"/>
                <a:tab pos="2263140" algn="l"/>
              </a:tabLst>
            </a:pPr>
            <a:r>
              <a:rPr lang="tr-TR" sz="1800" dirty="0">
                <a:effectLst/>
                <a:latin typeface="Arial Narrow" panose="020B0606020202030204" pitchFamily="34" charset="0"/>
                <a:ea typeface="Times New Roman" panose="02020603050405020304" pitchFamily="18" charset="0"/>
              </a:rPr>
              <a:t>     İş bu Teslim Tesellüm Tutanağı Tarafımızdan tanzim edilerek imza altına alınmıştır. 28.02.2025 Saat 19.00 </a:t>
            </a:r>
            <a:endParaRPr lang="tr-TR" sz="1800" dirty="0">
              <a:effectLst/>
              <a:latin typeface="Times New Roman" panose="02020603050405020304" pitchFamily="18" charset="0"/>
              <a:ea typeface="Times New Roman" panose="02020603050405020304" pitchFamily="18" charset="0"/>
            </a:endParaRPr>
          </a:p>
          <a:p>
            <a:pPr>
              <a:tabLst>
                <a:tab pos="160020" algn="l"/>
                <a:tab pos="2263140" algn="l"/>
              </a:tabLst>
            </a:pPr>
            <a:r>
              <a:rPr lang="tr-TR" sz="1800" dirty="0">
                <a:effectLst/>
                <a:latin typeface="Arial Narrow" panose="020B0606020202030204" pitchFamily="34" charset="0"/>
                <a:ea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endParaRPr>
          </a:p>
          <a:p>
            <a:pPr>
              <a:tabLst>
                <a:tab pos="160020" algn="l"/>
                <a:tab pos="2263140" algn="l"/>
              </a:tabLst>
            </a:pPr>
            <a:r>
              <a:rPr lang="tr-TR" sz="1800" dirty="0">
                <a:effectLst/>
                <a:latin typeface="Arial Narrow" panose="020B0606020202030204" pitchFamily="34" charset="0"/>
                <a:ea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endParaRPr>
          </a:p>
          <a:p>
            <a:pPr>
              <a:tabLst>
                <a:tab pos="160020" algn="l"/>
                <a:tab pos="2263140" algn="l"/>
              </a:tabLst>
            </a:pPr>
            <a:r>
              <a:rPr lang="tr-TR" sz="1800" dirty="0">
                <a:effectLst/>
                <a:latin typeface="Arial Narrow" panose="020B0606020202030204" pitchFamily="34" charset="0"/>
                <a:ea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endParaRPr>
          </a:p>
          <a:p>
            <a:r>
              <a:rPr lang="tr-TR" sz="1800" dirty="0">
                <a:effectLst/>
                <a:latin typeface="Arial Narrow" panose="020B0606020202030204" pitchFamily="34" charset="0"/>
                <a:ea typeface="Times New Roman" panose="02020603050405020304" pitchFamily="18" charset="0"/>
              </a:rPr>
              <a:t>                                   İMZA                                            </a:t>
            </a:r>
            <a:r>
              <a:rPr lang="tr-TR" sz="1800" dirty="0" err="1">
                <a:effectLst/>
                <a:latin typeface="Arial Narrow" panose="020B0606020202030204" pitchFamily="34" charset="0"/>
                <a:ea typeface="Times New Roman" panose="02020603050405020304" pitchFamily="18" charset="0"/>
              </a:rPr>
              <a:t>İMZA</a:t>
            </a:r>
            <a:r>
              <a:rPr lang="tr-TR" sz="1800" dirty="0">
                <a:effectLst/>
                <a:latin typeface="Arial Narrow" panose="020B0606020202030204" pitchFamily="34" charset="0"/>
                <a:ea typeface="Times New Roman" panose="02020603050405020304" pitchFamily="18" charset="0"/>
              </a:rPr>
              <a:t>                                                    </a:t>
            </a:r>
            <a:r>
              <a:rPr lang="tr-TR" sz="1800" dirty="0" err="1">
                <a:effectLst/>
                <a:latin typeface="Arial Narrow" panose="020B0606020202030204" pitchFamily="34" charset="0"/>
                <a:ea typeface="Times New Roman" panose="02020603050405020304" pitchFamily="18" charset="0"/>
              </a:rPr>
              <a:t>İMZA</a:t>
            </a:r>
            <a:endParaRPr lang="tr-TR" sz="1800" dirty="0">
              <a:effectLst/>
              <a:latin typeface="Times New Roman" panose="02020603050405020304" pitchFamily="18" charset="0"/>
              <a:ea typeface="Times New Roman" panose="02020603050405020304" pitchFamily="18" charset="0"/>
            </a:endParaRPr>
          </a:p>
          <a:p>
            <a:r>
              <a:rPr lang="tr-TR" sz="1800" dirty="0">
                <a:effectLst/>
                <a:latin typeface="Arial Narrow" panose="020B0606020202030204" pitchFamily="34" charset="0"/>
                <a:ea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endParaRPr>
          </a:p>
          <a:p>
            <a:r>
              <a:rPr lang="tr-TR" sz="1800" dirty="0">
                <a:effectLst/>
                <a:latin typeface="Arial Narrow" panose="020B0606020202030204" pitchFamily="34" charset="0"/>
                <a:ea typeface="Times New Roman" panose="02020603050405020304" pitchFamily="18" charset="0"/>
              </a:rPr>
              <a:t>                             TESLİM EDEN                            Hazırda BULUNAN                                     Teslim ALAN</a:t>
            </a:r>
            <a:endParaRPr lang="tr-TR" sz="1800" dirty="0">
              <a:effectLst/>
              <a:latin typeface="Times New Roman" panose="02020603050405020304" pitchFamily="18" charset="0"/>
              <a:ea typeface="Times New Roman" panose="02020603050405020304" pitchFamily="18" charset="0"/>
            </a:endParaRPr>
          </a:p>
          <a:p>
            <a:r>
              <a:rPr lang="tr-TR" sz="1800" dirty="0">
                <a:effectLst/>
                <a:latin typeface="Arial Narrow" panose="020B0606020202030204" pitchFamily="34" charset="0"/>
                <a:ea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endParaRPr>
          </a:p>
          <a:p>
            <a:r>
              <a:rPr lang="tr-TR" sz="1800" dirty="0">
                <a:effectLst/>
                <a:latin typeface="Arial Narrow" panose="020B0606020202030204" pitchFamily="34" charset="0"/>
                <a:ea typeface="Times New Roman" panose="02020603050405020304" pitchFamily="18" charset="0"/>
              </a:rPr>
              <a:t>                            Cihan BALKAYA                          Uğur ILGAR                                                    Ela YILDIZ</a:t>
            </a:r>
            <a:endParaRPr lang="tr-TR" sz="1800" dirty="0">
              <a:effectLst/>
              <a:latin typeface="Times New Roman" panose="02020603050405020304" pitchFamily="18" charset="0"/>
              <a:ea typeface="Times New Roman" panose="02020603050405020304" pitchFamily="18" charset="0"/>
            </a:endParaRPr>
          </a:p>
          <a:p>
            <a:r>
              <a:rPr lang="tr-TR" sz="1800" dirty="0">
                <a:effectLst/>
                <a:latin typeface="Arial Narrow" panose="020B0606020202030204" pitchFamily="34" charset="0"/>
                <a:ea typeface="Times New Roman" panose="02020603050405020304" pitchFamily="18" charset="0"/>
              </a:rPr>
              <a:t>                      Özel Güvenlik Görevlisi                  Özel Güvenlik Görevlisi                              TC. No. 17065183545</a:t>
            </a:r>
            <a:endParaRPr lang="tr-T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03787068"/>
      </p:ext>
    </p:extLst>
  </p:cSld>
  <p:clrMapOvr>
    <a:masterClrMapping/>
  </p:clrMapOvr>
  <p:transition spd="med">
    <p:pull/>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D71FF-24D2-CEF9-C956-DB6E3A70657B}"/>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EC8696A7-02F0-A513-E6E3-6ACE2D6E3469}"/>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3" name="Metin kutusu 2">
            <a:extLst>
              <a:ext uri="{FF2B5EF4-FFF2-40B4-BE49-F238E27FC236}">
                <a16:creationId xmlns:a16="http://schemas.microsoft.com/office/drawing/2014/main" id="{23B9E844-A956-F822-BEB8-FD70376B4C5F}"/>
              </a:ext>
            </a:extLst>
          </p:cNvPr>
          <p:cNvSpPr txBox="1"/>
          <p:nvPr/>
        </p:nvSpPr>
        <p:spPr>
          <a:xfrm>
            <a:off x="320040" y="737959"/>
            <a:ext cx="11079480" cy="6894195"/>
          </a:xfrm>
          <a:prstGeom prst="rect">
            <a:avLst/>
          </a:prstGeom>
          <a:noFill/>
        </p:spPr>
        <p:txBody>
          <a:bodyPr wrap="square">
            <a:spAutoFit/>
          </a:bodyPr>
          <a:lstStyle/>
          <a:p>
            <a:pPr algn="ctr"/>
            <a:r>
              <a:rPr lang="tr-TR" sz="2000" b="1" dirty="0">
                <a:solidFill>
                  <a:srgbClr val="FFFF00"/>
                </a:solidFill>
                <a:effectLst/>
                <a:latin typeface="Times New Roman" panose="02020603050405020304" pitchFamily="18" charset="0"/>
                <a:ea typeface="Times New Roman" panose="02020603050405020304" pitchFamily="18" charset="0"/>
              </a:rPr>
              <a:t>YAKALAMA TUTANAĞI</a:t>
            </a:r>
            <a:endParaRPr lang="tr-TR" sz="2000" dirty="0">
              <a:solidFill>
                <a:srgbClr val="FFFF00"/>
              </a:solidFill>
              <a:effectLst/>
              <a:latin typeface="Times New Roman" panose="02020603050405020304" pitchFamily="18" charset="0"/>
              <a:ea typeface="Times New Roman" panose="02020603050405020304" pitchFamily="18" charset="0"/>
            </a:endParaRPr>
          </a:p>
          <a:p>
            <a:pPr algn="ctr"/>
            <a:r>
              <a:rPr lang="tr-TR" sz="1400" dirty="0">
                <a:effectLst/>
                <a:latin typeface="Times New Roman" panose="02020603050405020304" pitchFamily="18" charset="0"/>
                <a:ea typeface="Times New Roman" panose="02020603050405020304" pitchFamily="18" charset="0"/>
              </a:rPr>
              <a:t> </a:t>
            </a:r>
          </a:p>
          <a:p>
            <a:r>
              <a:rPr lang="tr-TR" sz="1600" dirty="0">
                <a:effectLst/>
                <a:latin typeface="Arial Narrow" panose="020B0606020202030204" pitchFamily="34" charset="0"/>
                <a:ea typeface="Times New Roman" panose="02020603050405020304" pitchFamily="18" charset="0"/>
              </a:rPr>
              <a:t>            28.02.2025 Tarihinde saat 16.00-24.00 saatleri arasında Doğan Plaza iş merkezinde devriye görevini ifa etmekte iken saat 23.00 sıralarında iş merkezi Açık Otoparkında tartışma sesleri gelmesi üzerine beraber görev yaptığımız Özel güvenlik görevlisi Uğur ILGAR ile derhal olay yerine gelindi. </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         14578965432 </a:t>
            </a:r>
            <a:r>
              <a:rPr lang="tr-TR" sz="1600" dirty="0" err="1">
                <a:effectLst/>
                <a:latin typeface="Arial Narrow" panose="020B0606020202030204" pitchFamily="34" charset="0"/>
                <a:ea typeface="Times New Roman" panose="02020603050405020304" pitchFamily="18" charset="0"/>
              </a:rPr>
              <a:t>TC.No’lu</a:t>
            </a:r>
            <a:r>
              <a:rPr lang="tr-TR" sz="1600" dirty="0">
                <a:effectLst/>
                <a:latin typeface="Arial Narrow" panose="020B0606020202030204" pitchFamily="34" charset="0"/>
                <a:ea typeface="Times New Roman" panose="02020603050405020304" pitchFamily="18" charset="0"/>
              </a:rPr>
              <a:t> Bursa ili Gemlik ilçesi nüfusuna kayıtlı Ali oğlu 30.12.1990 doğumlu  Gökhan YILMAZ ve 32165498712 TC </a:t>
            </a:r>
            <a:r>
              <a:rPr lang="tr-TR" sz="1600" dirty="0" err="1">
                <a:effectLst/>
                <a:latin typeface="Arial Narrow" panose="020B0606020202030204" pitchFamily="34" charset="0"/>
                <a:ea typeface="Times New Roman" panose="02020603050405020304" pitchFamily="18" charset="0"/>
              </a:rPr>
              <a:t>No’lu</a:t>
            </a:r>
            <a:r>
              <a:rPr lang="tr-TR" sz="1600" dirty="0">
                <a:effectLst/>
                <a:latin typeface="Arial Narrow" panose="020B0606020202030204" pitchFamily="34" charset="0"/>
                <a:ea typeface="Times New Roman" panose="02020603050405020304" pitchFamily="18" charset="0"/>
              </a:rPr>
              <a:t>  Bursa ili Keles ilçesi Nüfusuna kayıtlı Veli oğlu 26.12.1995 doğumlu Melih DİNÇER isimli şahısların birbirlerini iteklemek suretiyle tartıştıkları  görülmüş olup olaya müdahale edilerek münakaşa sonlandırılarak her iki şahısta yakalanmıştır. Bu esnada Melih DİNÇER isimli şahıs geri geri kaçmaya çalışmış ayağının araç park demirine takılması sonucu dengesini kaybederek düşmesi neticesinde belinde tabanca olduğu görülmüştür. Yakalanan Melih Dinçer’in yapılan üst aramasında Ruhsatsız, Beretta marka 9mm çapında ZC 123456 seri </a:t>
            </a:r>
            <a:r>
              <a:rPr lang="tr-TR" sz="1600" dirty="0" err="1">
                <a:effectLst/>
                <a:latin typeface="Arial Narrow" panose="020B0606020202030204" pitchFamily="34" charset="0"/>
                <a:ea typeface="Times New Roman" panose="02020603050405020304" pitchFamily="18" charset="0"/>
              </a:rPr>
              <a:t>No’lu</a:t>
            </a:r>
            <a:r>
              <a:rPr lang="tr-TR" sz="1600" dirty="0">
                <a:effectLst/>
                <a:latin typeface="Arial Narrow" panose="020B0606020202030204" pitchFamily="34" charset="0"/>
                <a:ea typeface="Times New Roman" panose="02020603050405020304" pitchFamily="18" charset="0"/>
              </a:rPr>
              <a:t> Tabanca ve tabancaya ait 1 Adet Şarjör ile 9mm çapında 12 adet fişek ele geçirilmiş ve yetkili genel kolluğa teslim edilmek üzere emanete alınmıştır. Melih </a:t>
            </a:r>
            <a:r>
              <a:rPr lang="tr-TR" sz="1600" dirty="0" err="1">
                <a:effectLst/>
                <a:latin typeface="Arial Narrow" panose="020B0606020202030204" pitchFamily="34" charset="0"/>
                <a:ea typeface="Times New Roman" panose="02020603050405020304" pitchFamily="18" charset="0"/>
              </a:rPr>
              <a:t>DİNÇER’in</a:t>
            </a:r>
            <a:r>
              <a:rPr lang="tr-TR" sz="1600" dirty="0">
                <a:effectLst/>
                <a:latin typeface="Arial Narrow" panose="020B0606020202030204" pitchFamily="34" charset="0"/>
                <a:ea typeface="Times New Roman" panose="02020603050405020304" pitchFamily="18" charset="0"/>
              </a:rPr>
              <a:t> düşmesi esnasında elini duvara çarpması sonucu sol el serçe ve yüzük parmaklarında yüzeysel kanama meydana geldiği görülmüştür. Olay ivedi bir şekilde 155 polis imdat telefonuna bilgi verilmiş olup; </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           İş bu Yakalama Tutanağı Tarafımızdan tanzim edilerek imza altına alınmıştır.                          </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                                                                                                              28.02.2025 Saat 23.15</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 </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 </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Times New Roman" panose="02020603050405020304" pitchFamily="18" charset="0"/>
                <a:ea typeface="Times New Roman" panose="02020603050405020304" pitchFamily="18" charset="0"/>
              </a:rPr>
              <a:t> </a:t>
            </a:r>
          </a:p>
          <a:p>
            <a:r>
              <a:rPr lang="tr-TR" sz="1600" dirty="0">
                <a:effectLst/>
                <a:latin typeface="Arial Narrow" panose="020B0606020202030204" pitchFamily="34" charset="0"/>
                <a:ea typeface="Times New Roman" panose="02020603050405020304" pitchFamily="18" charset="0"/>
              </a:rPr>
              <a:t>         İMZA                                          </a:t>
            </a:r>
            <a:r>
              <a:rPr lang="tr-TR" sz="1600" dirty="0" err="1">
                <a:effectLst/>
                <a:latin typeface="Arial Narrow" panose="020B0606020202030204" pitchFamily="34" charset="0"/>
                <a:ea typeface="Times New Roman" panose="02020603050405020304" pitchFamily="18" charset="0"/>
              </a:rPr>
              <a:t>İMZA</a:t>
            </a:r>
            <a:r>
              <a:rPr lang="tr-TR" sz="1600" dirty="0">
                <a:effectLst/>
                <a:latin typeface="Arial Narrow" panose="020B0606020202030204" pitchFamily="34" charset="0"/>
                <a:ea typeface="Times New Roman" panose="02020603050405020304" pitchFamily="18" charset="0"/>
              </a:rPr>
              <a:t>                                             </a:t>
            </a:r>
            <a:r>
              <a:rPr lang="tr-TR" sz="1600" dirty="0" err="1">
                <a:effectLst/>
                <a:latin typeface="Arial Narrow" panose="020B0606020202030204" pitchFamily="34" charset="0"/>
                <a:ea typeface="Times New Roman" panose="02020603050405020304" pitchFamily="18" charset="0"/>
              </a:rPr>
              <a:t>İMZA</a:t>
            </a:r>
            <a:r>
              <a:rPr lang="tr-TR" sz="1600" dirty="0">
                <a:effectLst/>
                <a:latin typeface="Arial Narrow" panose="020B0606020202030204" pitchFamily="34" charset="0"/>
                <a:ea typeface="Times New Roman" panose="02020603050405020304" pitchFamily="18" charset="0"/>
              </a:rPr>
              <a:t>                                               </a:t>
            </a:r>
            <a:r>
              <a:rPr lang="tr-TR" sz="1600" dirty="0" err="1">
                <a:effectLst/>
                <a:latin typeface="Arial Narrow" panose="020B0606020202030204" pitchFamily="34" charset="0"/>
                <a:ea typeface="Times New Roman" panose="02020603050405020304" pitchFamily="18" charset="0"/>
              </a:rPr>
              <a:t>İMZA</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 </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   Cihan BALKAYA                        Uğur ILGAR                                   Melih DİNÇER                            </a:t>
            </a:r>
            <a:r>
              <a:rPr lang="tr-TR" sz="1600" dirty="0">
                <a:latin typeface="Arial Narrow" panose="020B0606020202030204" pitchFamily="34" charset="0"/>
                <a:ea typeface="Times New Roman" panose="02020603050405020304" pitchFamily="18" charset="0"/>
              </a:rPr>
              <a:t> Gökhan YILMAZ</a:t>
            </a:r>
            <a:endParaRPr lang="tr-TR" sz="1600" dirty="0">
              <a:latin typeface="Times New Roman" panose="02020603050405020304" pitchFamily="18" charset="0"/>
              <a:ea typeface="Times New Roman" panose="02020603050405020304" pitchFamily="18" charset="0"/>
            </a:endParaRPr>
          </a:p>
          <a:p>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Özel Güvenlik Görevlisi             Özel Güvenlik Görevlisi                       Şüpheli                                              </a:t>
            </a:r>
            <a:r>
              <a:rPr lang="tr-TR" sz="1600" dirty="0">
                <a:latin typeface="Arial Narrow" panose="020B0606020202030204" pitchFamily="34" charset="0"/>
                <a:ea typeface="Times New Roman" panose="02020603050405020304" pitchFamily="18" charset="0"/>
              </a:rPr>
              <a:t>Şüpheli </a:t>
            </a:r>
            <a:r>
              <a:rPr lang="tr-TR" sz="1600" dirty="0">
                <a:effectLst/>
                <a:latin typeface="Arial Narrow" panose="020B0606020202030204" pitchFamily="34" charset="0"/>
                <a:ea typeface="Times New Roman" panose="02020603050405020304" pitchFamily="18" charset="0"/>
              </a:rPr>
              <a:t>                     </a:t>
            </a:r>
            <a:endParaRPr lang="tr-TR" sz="1600" dirty="0">
              <a:effectLst/>
              <a:latin typeface="Times New Roman" panose="02020603050405020304" pitchFamily="18" charset="0"/>
              <a:ea typeface="Times New Roman" panose="02020603050405020304" pitchFamily="18" charset="0"/>
            </a:endParaRPr>
          </a:p>
          <a:p>
            <a:r>
              <a:rPr lang="tr-TR" sz="1600" dirty="0">
                <a:effectLst/>
                <a:latin typeface="Arial Narrow" panose="020B0606020202030204" pitchFamily="34" charset="0"/>
                <a:ea typeface="Times New Roman" panose="02020603050405020304" pitchFamily="18" charset="0"/>
              </a:rPr>
              <a:t>                                                                                                     T.C. No.32165498712</a:t>
            </a:r>
            <a:r>
              <a:rPr lang="tr-TR" sz="1600" dirty="0">
                <a:latin typeface="Arial Narrow" panose="020B0606020202030204" pitchFamily="34" charset="0"/>
                <a:ea typeface="Times New Roman" panose="02020603050405020304" pitchFamily="18" charset="0"/>
              </a:rPr>
              <a:t>                    T.C.no. 14578965432</a:t>
            </a:r>
            <a:endParaRPr lang="tr-TR" sz="1600" dirty="0">
              <a:effectLst/>
              <a:latin typeface="Times New Roman" panose="02020603050405020304" pitchFamily="18" charset="0"/>
              <a:ea typeface="Times New Roman" panose="02020603050405020304" pitchFamily="18" charset="0"/>
            </a:endParaRPr>
          </a:p>
          <a:p>
            <a:r>
              <a:rPr lang="tr-TR" sz="1400" dirty="0">
                <a:effectLst/>
                <a:latin typeface="Times New Roman" panose="02020603050405020304" pitchFamily="18" charset="0"/>
                <a:ea typeface="Times New Roman" panose="02020603050405020304" pitchFamily="18" charset="0"/>
              </a:rPr>
              <a:t>  </a:t>
            </a:r>
          </a:p>
          <a:p>
            <a:r>
              <a:rPr lang="tr-TR" sz="1400" dirty="0">
                <a:effectLst/>
                <a:latin typeface="Arial Narrow" panose="020B0606020202030204" pitchFamily="34" charset="0"/>
                <a:ea typeface="Times New Roman" panose="02020603050405020304" pitchFamily="18" charset="0"/>
              </a:rPr>
              <a:t>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a:t>
            </a:r>
            <a:endParaRPr lang="tr-T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32055805"/>
      </p:ext>
    </p:extLst>
  </p:cSld>
  <p:clrMapOvr>
    <a:masterClrMapping/>
  </p:clrMapOvr>
  <p:transition spd="med">
    <p:pull/>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BFE62-4B2F-B242-5EFE-A98819C0C67B}"/>
            </a:ext>
          </a:extLst>
        </p:cNvPr>
        <p:cNvGrpSpPr/>
        <p:nvPr/>
      </p:nvGrpSpPr>
      <p:grpSpPr>
        <a:xfrm>
          <a:off x="0" y="0"/>
          <a:ext cx="0" cy="0"/>
          <a:chOff x="0" y="0"/>
          <a:chExt cx="0" cy="0"/>
        </a:xfrm>
      </p:grpSpPr>
      <p:sp>
        <p:nvSpPr>
          <p:cNvPr id="7" name="Metin kutusu 6">
            <a:extLst>
              <a:ext uri="{FF2B5EF4-FFF2-40B4-BE49-F238E27FC236}">
                <a16:creationId xmlns:a16="http://schemas.microsoft.com/office/drawing/2014/main" id="{6076002A-ADF4-9D89-7D58-436F27BBA3A5}"/>
              </a:ext>
            </a:extLst>
          </p:cNvPr>
          <p:cNvSpPr txBox="1"/>
          <p:nvPr/>
        </p:nvSpPr>
        <p:spPr>
          <a:xfrm>
            <a:off x="429986" y="520511"/>
            <a:ext cx="11332027" cy="6340197"/>
          </a:xfrm>
          <a:prstGeom prst="rect">
            <a:avLst/>
          </a:prstGeom>
          <a:noFill/>
        </p:spPr>
        <p:txBody>
          <a:bodyPr wrap="square">
            <a:spAutoFit/>
          </a:bodyPr>
          <a:lstStyle/>
          <a:p>
            <a:pPr algn="ctr"/>
            <a:r>
              <a:rPr lang="tr-TR" sz="1200" b="1" dirty="0">
                <a:solidFill>
                  <a:srgbClr val="FFFF00"/>
                </a:solidFill>
                <a:effectLst/>
                <a:latin typeface="Arial Narrow" panose="020B0606020202030204" pitchFamily="34" charset="0"/>
                <a:ea typeface="Times New Roman" panose="02020603050405020304" pitchFamily="18" charset="0"/>
              </a:rPr>
              <a:t> (ÖRNEK)</a:t>
            </a:r>
            <a:endParaRPr lang="tr-TR" sz="1200" b="1" dirty="0">
              <a:solidFill>
                <a:srgbClr val="FFFF00"/>
              </a:solidFill>
              <a:effectLst/>
              <a:latin typeface="Times New Roman" panose="02020603050405020304" pitchFamily="18" charset="0"/>
              <a:ea typeface="Times New Roman" panose="02020603050405020304" pitchFamily="18" charset="0"/>
            </a:endParaRPr>
          </a:p>
          <a:p>
            <a:pPr algn="ctr"/>
            <a:r>
              <a:rPr lang="tr-TR" sz="1200" b="1" dirty="0">
                <a:solidFill>
                  <a:srgbClr val="FFFF00"/>
                </a:solidFill>
                <a:effectLst/>
                <a:latin typeface="Arial Narrow" panose="020B0606020202030204" pitchFamily="34" charset="0"/>
                <a:ea typeface="Times New Roman" panose="02020603050405020304" pitchFamily="18" charset="0"/>
              </a:rPr>
              <a:t>RAPOR</a:t>
            </a:r>
            <a:endParaRPr lang="tr-TR" sz="1200" b="1" dirty="0">
              <a:solidFill>
                <a:srgbClr val="FFFF00"/>
              </a:solidFill>
              <a:effectLst/>
              <a:latin typeface="Times New Roman" panose="02020603050405020304" pitchFamily="18" charset="0"/>
              <a:ea typeface="Times New Roman" panose="02020603050405020304" pitchFamily="18" charset="0"/>
            </a:endParaRPr>
          </a:p>
          <a:p>
            <a:pPr algn="ctr"/>
            <a:endParaRPr lang="tr-TR" sz="1200" dirty="0">
              <a:effectLst/>
              <a:latin typeface="Times New Roman" panose="02020603050405020304" pitchFamily="18" charset="0"/>
              <a:ea typeface="Times New Roman" panose="02020603050405020304" pitchFamily="18" charset="0"/>
            </a:endParaRPr>
          </a:p>
          <a:p>
            <a:pPr algn="ctr"/>
            <a:r>
              <a:rPr lang="tr-TR" sz="1200" dirty="0">
                <a:effectLst/>
                <a:latin typeface="Arial Narrow" panose="020B0606020202030204" pitchFamily="34" charset="0"/>
                <a:ea typeface="Times New Roman" panose="02020603050405020304" pitchFamily="18" charset="0"/>
              </a:rPr>
              <a:t>…………. ÖZEL GÜVENLİK VARDİYA AMİRLİĞİNE</a:t>
            </a:r>
            <a:endParaRPr lang="tr-TR" sz="1200" dirty="0">
              <a:effectLst/>
              <a:latin typeface="Times New Roman" panose="02020603050405020304" pitchFamily="18" charset="0"/>
              <a:ea typeface="Times New Roman" panose="02020603050405020304" pitchFamily="18" charset="0"/>
            </a:endParaRPr>
          </a:p>
          <a:p>
            <a:r>
              <a:rPr lang="tr-TR" sz="1200" dirty="0">
                <a:effectLst/>
                <a:latin typeface="Arial Narrow" panose="020B0606020202030204" pitchFamily="34" charset="0"/>
                <a:ea typeface="Times New Roman" panose="02020603050405020304" pitchFamily="18" charset="0"/>
              </a:rPr>
              <a:t>      </a:t>
            </a:r>
            <a:endParaRPr lang="tr-TR" sz="1200" dirty="0">
              <a:effectLst/>
              <a:latin typeface="Lucida Sans Unicode" panose="020B0602030504020204" pitchFamily="34" charset="0"/>
              <a:ea typeface="Times New Roman" panose="02020603050405020304" pitchFamily="18" charset="0"/>
            </a:endParaRPr>
          </a:p>
          <a:p>
            <a:r>
              <a:rPr lang="tr-TR" sz="1200" dirty="0">
                <a:effectLst/>
                <a:latin typeface="Arial Narrow" panose="020B0606020202030204" pitchFamily="34" charset="0"/>
                <a:ea typeface="Times New Roman" panose="02020603050405020304" pitchFamily="18" charset="0"/>
              </a:rPr>
              <a:t>                                                                                                                                                         Olay Raporu</a:t>
            </a:r>
            <a:endParaRPr lang="tr-TR" sz="1200" dirty="0">
              <a:effectLst/>
              <a:latin typeface="Times New Roman" panose="02020603050405020304" pitchFamily="18" charset="0"/>
              <a:ea typeface="Times New Roman" panose="02020603050405020304" pitchFamily="18" charset="0"/>
            </a:endParaRPr>
          </a:p>
          <a:p>
            <a:r>
              <a:rPr lang="tr-TR" sz="1200" dirty="0">
                <a:effectLst/>
                <a:latin typeface="Arial Narrow" panose="020B0606020202030204" pitchFamily="34" charset="0"/>
                <a:ea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Tarih: 02 Mart 2025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Saat:  23:30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Yer:  Nilüfer, Bursa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Görevli: Ali ATEŞ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Olay:: Şüpheli Kişi Tespiti ve Müdahale</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Olayın Tanımı:</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Görev alanımız Saygı Kent Sitesinde beraber görev yaptığımız ÖGG Veysel Çolak ile birlikte Saat 23.30 sıralarında devriye görevimizi yerine getirirken şüpheli bir kişinin sitenin arka bahçe duvarından atlayarak site içerisine girdiği ve sitenin açık otoparkına araçların yanına gittiği fark edilmiştir. Şüpheli kişi kimlik sorma talebimize olumsuz yanıt vermiş ve kaçmaya çalışmıştır.</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Alınan Tedbirler:</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1. Şüpheli kişi, bahçe içerisinde tarafımızdan yakalanmış ve etkisiz hale getirilmiştir.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2. Durum, derhal kolluk kuvvetlerine bildirilmiştir.</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3. Şüpheli kişinin kimlik bilgileri ve olayın detayları, olay defterine kaydedilmiştir.</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Sonuç:</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Kolluk kuvvetleri olay yerine gelerek şüpheli kişiyi gözaltına almış ve gerekli işlemleri başlatmıştır. Olay sırasında herhangi bir yaralanma veya maddi zarar meydana gelmemiştir.</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İMZA</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Ali ATEŞ</a:t>
            </a:r>
            <a:endParaRPr lang="tr-TR" sz="1400" dirty="0">
              <a:effectLst/>
              <a:latin typeface="Times New Roman" panose="02020603050405020304" pitchFamily="18" charset="0"/>
              <a:ea typeface="Times New Roman" panose="02020603050405020304" pitchFamily="18" charset="0"/>
            </a:endParaRPr>
          </a:p>
          <a:p>
            <a:r>
              <a:rPr lang="tr-TR" sz="1400" dirty="0">
                <a:effectLst/>
                <a:latin typeface="Arial Narrow" panose="020B0606020202030204" pitchFamily="34" charset="0"/>
                <a:ea typeface="Times New Roman" panose="02020603050405020304" pitchFamily="18" charset="0"/>
              </a:rPr>
              <a:t>                                                                                                                                                                                                                                   ÖGG</a:t>
            </a:r>
            <a:endParaRPr lang="tr-T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11270002"/>
      </p:ext>
    </p:extLst>
  </p:cSld>
  <p:clrMapOvr>
    <a:masterClrMapping/>
  </p:clrMapOvr>
  <p:transition spd="med">
    <p:pull/>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B184E-C95A-6CCE-6F22-7A5A069A3510}"/>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222E3A1B-D2E0-BC58-54B9-376010AE3C69}"/>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C3951A7F-7157-95DD-9BD8-59E0E07A0A6E}"/>
              </a:ext>
            </a:extLst>
          </p:cNvPr>
          <p:cNvSpPr txBox="1"/>
          <p:nvPr/>
        </p:nvSpPr>
        <p:spPr>
          <a:xfrm>
            <a:off x="538843" y="979714"/>
            <a:ext cx="11332027" cy="5465086"/>
          </a:xfrm>
          <a:prstGeom prst="rect">
            <a:avLst/>
          </a:prstGeom>
          <a:noFill/>
        </p:spPr>
        <p:txBody>
          <a:bodyPr wrap="square">
            <a:spAutoFit/>
          </a:bodyPr>
          <a:lstStyle/>
          <a:p>
            <a:pPr marL="353695" algn="ctr" fontAlgn="base"/>
            <a:r>
              <a:rPr lang="tr-TR" sz="24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ÖZEL GÜVENLİK GÖREVLİLERİ VE KAYIT TUTMA</a:t>
            </a:r>
            <a:endParaRPr lang="tr-TR" sz="2400" dirty="0">
              <a:solidFill>
                <a:srgbClr val="FFC000"/>
              </a:solidFill>
              <a:effectLst/>
              <a:latin typeface="Times New Roman" panose="02020603050405020304" pitchFamily="18" charset="0"/>
              <a:ea typeface="Times New Roman" panose="02020603050405020304" pitchFamily="18" charset="0"/>
            </a:endParaRPr>
          </a:p>
          <a:p>
            <a:pPr marL="353695" algn="ctr" fontAlgn="base"/>
            <a:r>
              <a:rPr lang="tr-TR" sz="2400" dirty="0">
                <a:effectLst/>
                <a:latin typeface="Arial Narrow" panose="020B0606020202030204" pitchFamily="34" charset="0"/>
                <a:ea typeface="Times New Roman" panose="02020603050405020304" pitchFamily="18" charset="0"/>
              </a:rPr>
              <a:t> </a:t>
            </a:r>
            <a:endParaRPr lang="tr-TR" sz="2400" dirty="0">
              <a:effectLst/>
              <a:latin typeface="Times New Roman" panose="02020603050405020304" pitchFamily="18" charset="0"/>
              <a:ea typeface="Times New Roman" panose="02020603050405020304" pitchFamily="18" charset="0"/>
            </a:endParaRPr>
          </a:p>
          <a:p>
            <a:pPr fontAlgn="base"/>
            <a:r>
              <a:rPr lang="tr-TR" sz="2400" dirty="0">
                <a:effectLst/>
                <a:latin typeface="Arial Narrow" panose="020B0606020202030204" pitchFamily="34" charset="0"/>
                <a:ea typeface="Times New Roman" panose="02020603050405020304" pitchFamily="18" charset="0"/>
                <a:cs typeface="Arial" panose="020B0604020202020204" pitchFamily="34" charset="0"/>
              </a:rPr>
              <a:t> Özel güvenlik görevlileri, görevlerini yerine getirirken çeşitli defterler tutarlar. İşte bazıları:</a:t>
            </a:r>
            <a:endParaRPr lang="tr-TR" sz="2400" dirty="0">
              <a:effectLst/>
              <a:latin typeface="Times New Roman" panose="02020603050405020304" pitchFamily="18" charset="0"/>
              <a:ea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400" b="1"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Nöbet Defteri;</a:t>
            </a:r>
            <a:r>
              <a:rPr lang="tr-TR" sz="2400"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Görevli oldukları süre boyunca nöbet değişimlerini ve önemli olayları kaydettikleri defterdir.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400" b="1"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Olay Defteri;</a:t>
            </a:r>
            <a:r>
              <a:rPr lang="tr-TR" sz="2400"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Görev alanında meydana gelen olayları ve bu olaylara ilişkin alınan tedbirleri kaydettikleri defterdir.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400" b="1"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Ziyaretçi Defteri;</a:t>
            </a:r>
            <a:r>
              <a:rPr lang="tr-TR" sz="2400"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Görev alanına gelen ziyaretçilerin bilgilerini kaydettikleri defterdir.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400" b="1"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Araç Giriş-Çıkış Defteri;</a:t>
            </a:r>
            <a:r>
              <a:rPr lang="tr-TR" sz="2400"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Görev alanına giren ve çıkan araçların bilgilerini kaydettikleri defterdir.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Font typeface="Wingdings" panose="05000000000000000000" pitchFamily="2" charset="2"/>
              <a:buChar char=""/>
            </a:pPr>
            <a:r>
              <a:rPr lang="tr-TR" sz="2400" b="1"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Malzeme Teslim-Tesellüm Defteri;</a:t>
            </a:r>
            <a:r>
              <a:rPr lang="tr-TR" sz="2400"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Görev alanında kullanılan malzemelerin teslim ve tesellüm işlemlerini kaydettikleri defterdir</a:t>
            </a:r>
            <a:r>
              <a:rPr lang="tr-TR" sz="2400" dirty="0">
                <a:effectLst/>
                <a:latin typeface="Arial" panose="020B0604020202020204" pitchFamily="34" charset="0"/>
                <a:ea typeface="Calibri" panose="020F0502020204030204" pitchFamily="34" charset="0"/>
                <a:cs typeface="Times New Roman" panose="02020603050405020304" pitchFamily="18" charset="0"/>
              </a:rPr>
              <a:t>.</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tr-TR" sz="2400" dirty="0">
                <a:effectLst/>
                <a:latin typeface="Arial Narrow" panose="020B0606020202030204" pitchFamily="34" charset="0"/>
                <a:ea typeface="Times New Roman" panose="02020603050405020304" pitchFamily="18" charset="0"/>
                <a:cs typeface="Arial" panose="020B0604020202020204" pitchFamily="34" charset="0"/>
              </a:rPr>
              <a:t>Bu defterler, özel güvenlik görevlilerinin görevlerini düzenli ve şeffaf bir şekilde yerine getirmelerine yardımcı olur.</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21809605"/>
      </p:ext>
    </p:extLst>
  </p:cSld>
  <p:clrMapOvr>
    <a:masterClrMapping/>
  </p:clrMapOvr>
  <p:transition spd="med">
    <p:pull/>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ACDAD-B8FD-DAE1-8C9B-98B6532603F6}"/>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30033BFD-F32D-683E-B8AE-397C2EE6DD87}"/>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98E34AC4-0847-68E0-698B-F5C42B748764}"/>
              </a:ext>
            </a:extLst>
          </p:cNvPr>
          <p:cNvSpPr txBox="1"/>
          <p:nvPr/>
        </p:nvSpPr>
        <p:spPr>
          <a:xfrm>
            <a:off x="538843" y="979714"/>
            <a:ext cx="11332027" cy="4970591"/>
          </a:xfrm>
          <a:prstGeom prst="rect">
            <a:avLst/>
          </a:prstGeom>
          <a:noFill/>
        </p:spPr>
        <p:txBody>
          <a:bodyPr wrap="square">
            <a:spAutoFit/>
          </a:bodyPr>
          <a:lstStyle/>
          <a:p>
            <a:pPr algn="ctr" fontAlgn="base">
              <a:spcAft>
                <a:spcPts val="620"/>
              </a:spcAft>
            </a:pPr>
            <a:r>
              <a:rPr lang="tr-TR" sz="2400" dirty="0">
                <a:solidFill>
                  <a:srgbClr val="FFC000"/>
                </a:solidFill>
                <a:effectLst/>
                <a:latin typeface="Arial Narrow" panose="020B0606020202030204" pitchFamily="34" charset="0"/>
                <a:ea typeface="Times New Roman" panose="02020603050405020304" pitchFamily="18" charset="0"/>
              </a:rPr>
              <a:t> </a:t>
            </a:r>
            <a:r>
              <a:rPr lang="tr-TR" sz="2400" b="1" dirty="0">
                <a:solidFill>
                  <a:srgbClr val="FFC000"/>
                </a:solidFill>
                <a:effectLst/>
                <a:latin typeface="Arial Narrow" panose="020B0606020202030204" pitchFamily="34" charset="0"/>
                <a:ea typeface="Times New Roman" panose="02020603050405020304" pitchFamily="18" charset="0"/>
              </a:rPr>
              <a:t>ÖZEL GÜVENLİK BİLGİ SİSTEMİ (ÖGNET) ÖZELLİKLERİ</a:t>
            </a:r>
            <a:endParaRPr lang="tr-TR" sz="2400" dirty="0">
              <a:solidFill>
                <a:srgbClr val="FFC000"/>
              </a:solidFill>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Özel Güvenlik Bilgi Sistemi Otomasyonu (ÖGNET), özel güvenlik hizmetlerine ilişkin iş ve işlemleri dijital ortamda gerçekleştirmek amacıyla geliştirilmiş bir sistemdir. </a:t>
            </a:r>
            <a:r>
              <a:rPr lang="tr-TR" sz="2400" dirty="0" err="1">
                <a:effectLst/>
                <a:latin typeface="Arial Narrow" panose="020B0606020202030204" pitchFamily="34" charset="0"/>
                <a:ea typeface="Times New Roman" panose="02020603050405020304" pitchFamily="18" charset="0"/>
              </a:rPr>
              <a:t>ÖGNET'in</a:t>
            </a:r>
            <a:r>
              <a:rPr lang="tr-TR" sz="2400" dirty="0">
                <a:effectLst/>
                <a:latin typeface="Arial Narrow" panose="020B0606020202030204" pitchFamily="34" charset="0"/>
                <a:ea typeface="Times New Roman" panose="02020603050405020304" pitchFamily="18" charset="0"/>
              </a:rPr>
              <a:t> bazı önemli özellikleri:</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a:t>
            </a:r>
            <a:endParaRPr lang="tr-TR" sz="2400" dirty="0">
              <a:effectLst/>
              <a:latin typeface="Times New Roman" panose="02020603050405020304" pitchFamily="18" charset="0"/>
              <a:ea typeface="Times New Roman" panose="02020603050405020304" pitchFamily="18" charset="0"/>
            </a:endParaRPr>
          </a:p>
          <a:p>
            <a:r>
              <a:rPr lang="tr-TR" sz="2400" b="1" dirty="0">
                <a:solidFill>
                  <a:srgbClr val="FFFF00"/>
                </a:solidFill>
                <a:effectLst/>
                <a:latin typeface="Arial Narrow" panose="020B0606020202030204" pitchFamily="34" charset="0"/>
                <a:ea typeface="Times New Roman" panose="02020603050405020304" pitchFamily="18" charset="0"/>
              </a:rPr>
              <a:t>1. Dijitalleşme;</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ÖGNET, özel güvenlik hizmetlerine ilişkin tüm işlemleri elektronik ortamda gerçekleştirir. Bu sayede fiziki ve beşeri unsurlar en aza indirilir.</a:t>
            </a:r>
            <a:endParaRPr lang="tr-TR" sz="2400" dirty="0">
              <a:effectLst/>
              <a:latin typeface="Times New Roman" panose="02020603050405020304" pitchFamily="18" charset="0"/>
              <a:ea typeface="Times New Roman" panose="02020603050405020304" pitchFamily="18" charset="0"/>
            </a:endParaRPr>
          </a:p>
          <a:p>
            <a:r>
              <a:rPr lang="tr-TR" sz="2400" b="1" dirty="0">
                <a:solidFill>
                  <a:srgbClr val="FFFF00"/>
                </a:solidFill>
                <a:effectLst/>
                <a:latin typeface="Arial Narrow" panose="020B0606020202030204" pitchFamily="34" charset="0"/>
                <a:ea typeface="Times New Roman" panose="02020603050405020304" pitchFamily="18" charset="0"/>
              </a:rPr>
              <a:t>2. Bürokratik İşlemlerin Azaltılması; </a:t>
            </a:r>
            <a:r>
              <a:rPr lang="tr-TR" sz="2400" dirty="0">
                <a:effectLst/>
                <a:latin typeface="Arial Narrow" panose="020B0606020202030204" pitchFamily="34" charset="0"/>
                <a:ea typeface="Times New Roman" panose="02020603050405020304" pitchFamily="18" charset="0"/>
              </a:rPr>
              <a:t>Bürokratik işlemler ve kırtasiyecilik azaltılarak, tüm işlemler dijital ortamda yapılır. Bu, zaman ve kaynak tasarrufu sağlar.</a:t>
            </a:r>
            <a:endParaRPr lang="tr-TR" sz="2400" dirty="0">
              <a:effectLst/>
              <a:latin typeface="Times New Roman" panose="02020603050405020304" pitchFamily="18" charset="0"/>
              <a:ea typeface="Times New Roman" panose="02020603050405020304" pitchFamily="18" charset="0"/>
            </a:endParaRPr>
          </a:p>
          <a:p>
            <a:r>
              <a:rPr lang="tr-TR" sz="2400" b="1" dirty="0">
                <a:solidFill>
                  <a:srgbClr val="FFFF00"/>
                </a:solidFill>
                <a:effectLst/>
                <a:latin typeface="Arial Narrow" panose="020B0606020202030204" pitchFamily="34" charset="0"/>
                <a:ea typeface="Times New Roman" panose="02020603050405020304" pitchFamily="18" charset="0"/>
              </a:rPr>
              <a:t>3. Hızlı ve Güvenli İşlem; </a:t>
            </a:r>
            <a:r>
              <a:rPr lang="tr-TR" sz="2400" dirty="0">
                <a:effectLst/>
                <a:latin typeface="Arial Narrow" panose="020B0606020202030204" pitchFamily="34" charset="0"/>
                <a:ea typeface="Times New Roman" panose="02020603050405020304" pitchFamily="18" charset="0"/>
              </a:rPr>
              <a:t>Özel güvenlik sektöründe faaliyet gösteren tüm paydaşlar, zaman kaybetmeden hızlı, kolay ve güvenli bir şekilde dijital ortamda görev ve sorumluluklarını yerine getirebilir.</a:t>
            </a:r>
            <a:endParaRPr lang="tr-TR" sz="2400" dirty="0">
              <a:effectLst/>
              <a:latin typeface="Times New Roman" panose="02020603050405020304" pitchFamily="18" charset="0"/>
              <a:ea typeface="Times New Roman" panose="02020603050405020304" pitchFamily="18" charset="0"/>
            </a:endParaRPr>
          </a:p>
          <a:p>
            <a:r>
              <a:rPr lang="tr-TR" sz="2400" b="1" dirty="0">
                <a:solidFill>
                  <a:srgbClr val="FFFF00"/>
                </a:solidFill>
                <a:effectLst/>
                <a:latin typeface="Arial Narrow" panose="020B0606020202030204" pitchFamily="34" charset="0"/>
                <a:ea typeface="Times New Roman" panose="02020603050405020304" pitchFamily="18" charset="0"/>
              </a:rPr>
              <a:t>4. Elektronik Arşiv; </a:t>
            </a:r>
            <a:r>
              <a:rPr lang="tr-TR" sz="2400" dirty="0">
                <a:effectLst/>
                <a:latin typeface="Arial Narrow" panose="020B0606020202030204" pitchFamily="34" charset="0"/>
                <a:ea typeface="Times New Roman" panose="02020603050405020304" pitchFamily="18" charset="0"/>
              </a:rPr>
              <a:t>Oluşturulan elektronik arşiv sayesinde istenilen istatistik ve raporlara hızlı ve güncel bir şekilde ulaşılabilir.</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71330389"/>
      </p:ext>
    </p:extLst>
  </p:cSld>
  <p:clrMapOvr>
    <a:masterClrMapping/>
  </p:clrMapOvr>
  <p:transition spd="med">
    <p:pull/>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ACE1C-A3DC-1E2F-485C-CA6027EA290B}"/>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90F79A43-0A65-AF9E-BBB1-31FFD26740D9}"/>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0762EC5F-A98D-8B8E-3DC2-E6FD9B6F0145}"/>
              </a:ext>
            </a:extLst>
          </p:cNvPr>
          <p:cNvSpPr txBox="1"/>
          <p:nvPr/>
        </p:nvSpPr>
        <p:spPr>
          <a:xfrm>
            <a:off x="538843" y="979714"/>
            <a:ext cx="11332027" cy="5262979"/>
          </a:xfrm>
          <a:prstGeom prst="rect">
            <a:avLst/>
          </a:prstGeom>
          <a:noFill/>
        </p:spPr>
        <p:txBody>
          <a:bodyPr wrap="square">
            <a:spAutoFit/>
          </a:bodyPr>
          <a:lstStyle/>
          <a:p>
            <a:r>
              <a:rPr lang="tr-TR" sz="2800" b="1" dirty="0">
                <a:solidFill>
                  <a:srgbClr val="FFFF00"/>
                </a:solidFill>
                <a:effectLst/>
                <a:latin typeface="Arial Narrow" panose="020B0606020202030204" pitchFamily="34" charset="0"/>
                <a:ea typeface="Times New Roman" panose="02020603050405020304" pitchFamily="18" charset="0"/>
              </a:rPr>
              <a:t>5. Denetleme ve Kontrol; </a:t>
            </a:r>
            <a:r>
              <a:rPr lang="tr-TR" sz="2800" dirty="0">
                <a:effectLst/>
                <a:latin typeface="Arial Narrow" panose="020B0606020202030204" pitchFamily="34" charset="0"/>
                <a:ea typeface="Times New Roman" panose="02020603050405020304" pitchFamily="18" charset="0"/>
              </a:rPr>
              <a:t>Elde edilen istatistiki verilerden hareketle, denetleme işlemleri sonuç odaklı online olarak yapılabilir. </a:t>
            </a:r>
            <a:endParaRPr lang="tr-TR" sz="2800" dirty="0">
              <a:effectLst/>
              <a:latin typeface="Times New Roman" panose="02020603050405020304" pitchFamily="18" charset="0"/>
              <a:ea typeface="Times New Roman" panose="02020603050405020304" pitchFamily="18" charset="0"/>
            </a:endParaRPr>
          </a:p>
          <a:p>
            <a:r>
              <a:rPr lang="tr-TR" sz="2800" b="1" dirty="0">
                <a:solidFill>
                  <a:srgbClr val="FFFF00"/>
                </a:solidFill>
                <a:effectLst/>
                <a:latin typeface="Arial Narrow" panose="020B0606020202030204" pitchFamily="34" charset="0"/>
                <a:ea typeface="Times New Roman" panose="02020603050405020304" pitchFamily="18" charset="0"/>
              </a:rPr>
              <a:t>6. </a:t>
            </a:r>
            <a:r>
              <a:rPr lang="tr-TR" sz="28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Gelişmiş raporlama</a:t>
            </a:r>
            <a:r>
              <a:rPr lang="tr-TR" sz="2800" b="1" dirty="0">
                <a:solidFill>
                  <a:srgbClr val="FFFF00"/>
                </a:solidFill>
                <a:effectLst/>
                <a:latin typeface="Arial Narrow" panose="020B0606020202030204" pitchFamily="34" charset="0"/>
                <a:ea typeface="Times New Roman" panose="02020603050405020304" pitchFamily="18" charset="0"/>
              </a:rPr>
              <a:t>;</a:t>
            </a:r>
            <a:r>
              <a:rPr lang="tr-TR" sz="2800" dirty="0">
                <a:solidFill>
                  <a:srgbClr val="FFFF0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İleriye ve geriye dönük kontroller sağlanabilir.</a:t>
            </a:r>
            <a:endParaRPr lang="tr-TR" sz="2800" dirty="0">
              <a:effectLst/>
              <a:latin typeface="Times New Roman" panose="02020603050405020304" pitchFamily="18" charset="0"/>
              <a:ea typeface="Times New Roman" panose="02020603050405020304" pitchFamily="18" charset="0"/>
            </a:endParaRPr>
          </a:p>
          <a:p>
            <a:r>
              <a:rPr lang="tr-TR" sz="2800" b="1" dirty="0">
                <a:solidFill>
                  <a:srgbClr val="FFFF00"/>
                </a:solidFill>
                <a:effectLst/>
                <a:latin typeface="Arial Narrow" panose="020B0606020202030204" pitchFamily="34" charset="0"/>
                <a:ea typeface="Times New Roman" panose="02020603050405020304" pitchFamily="18" charset="0"/>
              </a:rPr>
              <a:t>7. Güvenli Ağ; </a:t>
            </a:r>
            <a:r>
              <a:rPr lang="tr-TR" sz="2800" dirty="0">
                <a:effectLst/>
                <a:latin typeface="Arial Narrow" panose="020B0606020202030204" pitchFamily="34" charset="0"/>
                <a:ea typeface="Times New Roman" panose="02020603050405020304" pitchFamily="18" charset="0"/>
              </a:rPr>
              <a:t>Kurulan güvenli ağ üzerinden Jandarma Genel Komutanlığı ve bağlı birimlerinin de projeye erişimi sağlanmıştır.</a:t>
            </a:r>
            <a:endParaRPr lang="tr-TR" sz="2800" dirty="0">
              <a:effectLst/>
              <a:latin typeface="Times New Roman" panose="02020603050405020304" pitchFamily="18" charset="0"/>
              <a:ea typeface="Times New Roman" panose="02020603050405020304" pitchFamily="18" charset="0"/>
            </a:endParaRPr>
          </a:p>
          <a:p>
            <a:r>
              <a:rPr lang="tr-TR" sz="2800" b="1" dirty="0">
                <a:solidFill>
                  <a:srgbClr val="FFFF00"/>
                </a:solidFill>
                <a:effectLst/>
                <a:latin typeface="Arial Narrow" panose="020B0606020202030204" pitchFamily="34" charset="0"/>
                <a:ea typeface="Times New Roman" panose="02020603050405020304" pitchFamily="18" charset="0"/>
              </a:rPr>
              <a:t>8. Kullanıcı Dostu; </a:t>
            </a:r>
            <a:r>
              <a:rPr lang="tr-TR" sz="2800" dirty="0">
                <a:effectLst/>
                <a:latin typeface="Arial Narrow" panose="020B0606020202030204" pitchFamily="34" charset="0"/>
                <a:ea typeface="Times New Roman" panose="02020603050405020304" pitchFamily="18" charset="0"/>
              </a:rPr>
              <a:t>ÖGNET, özel güvenlik personelleri ve ilgili birimlerin ihtiyaçlarına anında çözüm sunmak amacıyla kullanıcı dostu bir şekilde tasarlanmıştır.</a:t>
            </a:r>
            <a:endParaRPr lang="tr-TR" sz="2800" dirty="0">
              <a:effectLst/>
              <a:latin typeface="Times New Roman" panose="02020603050405020304" pitchFamily="18" charset="0"/>
              <a:ea typeface="Times New Roman" panose="02020603050405020304" pitchFamily="18" charset="0"/>
            </a:endParaRPr>
          </a:p>
          <a:p>
            <a:r>
              <a:rPr lang="tr-TR" sz="2800" b="1" dirty="0">
                <a:solidFill>
                  <a:srgbClr val="FFFF00"/>
                </a:solidFill>
                <a:effectLst/>
                <a:latin typeface="Arial Narrow" panose="020B0606020202030204" pitchFamily="34" charset="0"/>
                <a:ea typeface="Times New Roman" panose="02020603050405020304" pitchFamily="18" charset="0"/>
              </a:rPr>
              <a:t>9. E-Devlet Entegrasyonu; </a:t>
            </a:r>
            <a:r>
              <a:rPr lang="tr-TR" sz="2800" dirty="0">
                <a:effectLst/>
                <a:latin typeface="Arial Narrow" panose="020B0606020202030204" pitchFamily="34" charset="0"/>
                <a:ea typeface="Times New Roman" panose="02020603050405020304" pitchFamily="18" charset="0"/>
              </a:rPr>
              <a:t>ÖGNET, </a:t>
            </a:r>
            <a:r>
              <a:rPr lang="tr-TR" sz="2800" dirty="0">
                <a:solidFill>
                  <a:srgbClr val="00B0F0"/>
                </a:solidFill>
                <a:effectLst/>
                <a:latin typeface="Arial Narrow" panose="020B0606020202030204" pitchFamily="34" charset="0"/>
                <a:ea typeface="Times New Roman" panose="02020603050405020304" pitchFamily="18" charset="0"/>
              </a:rPr>
              <a:t>e-Devlet Kapısı </a:t>
            </a:r>
            <a:r>
              <a:rPr lang="tr-TR" sz="2800" dirty="0">
                <a:effectLst/>
                <a:latin typeface="Arial Narrow" panose="020B0606020202030204" pitchFamily="34" charset="0"/>
                <a:ea typeface="Times New Roman" panose="02020603050405020304" pitchFamily="18" charset="0"/>
              </a:rPr>
              <a:t>üzerinden sunulan hizmetlerle entegre edilmiştir. Özel güvenlik görevlileri </a:t>
            </a:r>
            <a:r>
              <a:rPr lang="tr-TR" sz="2800" u="sng" dirty="0">
                <a:solidFill>
                  <a:srgbClr val="00B0F0"/>
                </a:solidFill>
                <a:effectLst/>
                <a:latin typeface="Arial Narrow" panose="020B0606020202030204" pitchFamily="34" charset="0"/>
                <a:ea typeface="Times New Roman" panose="02020603050405020304" pitchFamily="18" charset="0"/>
              </a:rPr>
              <a:t>kimlik kartı başvurularını e-Devlet Kapısı</a:t>
            </a:r>
            <a:r>
              <a:rPr lang="tr-TR" sz="2800" dirty="0">
                <a:solidFill>
                  <a:srgbClr val="00B0F0"/>
                </a:solidFill>
                <a:effectLst/>
                <a:latin typeface="Arial Narrow" panose="020B060602020203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üzerinden yapabilirler.</a:t>
            </a:r>
            <a:endParaRPr lang="tr-TR" sz="2800" dirty="0">
              <a:effectLst/>
              <a:latin typeface="Times New Roman" panose="02020603050405020304" pitchFamily="18" charset="0"/>
              <a:ea typeface="Times New Roman" panose="02020603050405020304" pitchFamily="18" charset="0"/>
            </a:endParaRPr>
          </a:p>
          <a:p>
            <a:pPr fontAlgn="base">
              <a:spcAft>
                <a:spcPts val="620"/>
              </a:spcAft>
            </a:pPr>
            <a:r>
              <a:rPr lang="tr-TR" sz="2800" dirty="0">
                <a:effectLst/>
                <a:latin typeface="Arial Narrow" panose="020B0606020202030204" pitchFamily="34" charset="0"/>
                <a:ea typeface="Times New Roman" panose="02020603050405020304" pitchFamily="18" charset="0"/>
                <a:cs typeface="Arial" panose="020B0604020202020204" pitchFamily="34" charset="0"/>
              </a:rPr>
              <a:t>ÖGNET, özel güvenlik hizmetlerinde dijitalleşme yolunda önemli bir adım atarak, işlemlerin hızlı ve kolay bir şekilde tamamlanmasına yardımcı olur.</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13940005"/>
      </p:ext>
    </p:extLst>
  </p:cSld>
  <p:clrMapOvr>
    <a:masterClrMapping/>
  </p:clrMapOvr>
  <p:transition spd="med">
    <p:pull/>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C5992-3D0E-D63B-3E6A-729161329596}"/>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E073D339-D3C2-D47A-C49B-DC957A6DF461}"/>
              </a:ext>
            </a:extLst>
          </p:cNvPr>
          <p:cNvSpPr txBox="1"/>
          <p:nvPr/>
        </p:nvSpPr>
        <p:spPr>
          <a:xfrm>
            <a:off x="3046639" y="337849"/>
            <a:ext cx="6179003" cy="400110"/>
          </a:xfrm>
          <a:prstGeom prst="rect">
            <a:avLst/>
          </a:prstGeom>
          <a:noFill/>
        </p:spPr>
        <p:txBody>
          <a:bodyPr wrap="square">
            <a:spAutoFit/>
          </a:bodyPr>
          <a:lstStyle/>
          <a:p>
            <a:r>
              <a:rPr lang="tr-TR" sz="2000" b="1" dirty="0"/>
              <a:t>SINAVLARDA ÇIKMIŞ SORULAR</a:t>
            </a:r>
          </a:p>
        </p:txBody>
      </p:sp>
      <p:sp>
        <p:nvSpPr>
          <p:cNvPr id="7" name="Metin kutusu 6">
            <a:extLst>
              <a:ext uri="{FF2B5EF4-FFF2-40B4-BE49-F238E27FC236}">
                <a16:creationId xmlns:a16="http://schemas.microsoft.com/office/drawing/2014/main" id="{59EE5F27-E27E-4EE0-B0DB-0A24C6E82BEB}"/>
              </a:ext>
            </a:extLst>
          </p:cNvPr>
          <p:cNvSpPr txBox="1"/>
          <p:nvPr/>
        </p:nvSpPr>
        <p:spPr>
          <a:xfrm>
            <a:off x="538843" y="979714"/>
            <a:ext cx="11332027" cy="5693866"/>
          </a:xfrm>
          <a:prstGeom prst="rect">
            <a:avLst/>
          </a:prstGeom>
          <a:noFill/>
        </p:spPr>
        <p:txBody>
          <a:bodyPr wrap="square">
            <a:spAutoFit/>
          </a:bodyPr>
          <a:lstStyle/>
          <a:p>
            <a:r>
              <a:rPr lang="tr-TR" sz="2800" b="1" dirty="0">
                <a:solidFill>
                  <a:srgbClr val="FFC000"/>
                </a:solidFill>
                <a:effectLst/>
                <a:latin typeface="Arial Narrow" panose="020B0606020202030204" pitchFamily="34" charset="0"/>
                <a:ea typeface="Times New Roman" panose="02020603050405020304" pitchFamily="18" charset="0"/>
              </a:rPr>
              <a:t>1. Aşağıdakilerden hangileri tutanağın bölümlerinden değildir? </a:t>
            </a:r>
            <a:endParaRPr lang="tr-TR" sz="2800" dirty="0">
              <a:solidFill>
                <a:srgbClr val="FFC000"/>
              </a:solidFill>
              <a:effectLst/>
              <a:latin typeface="Times New Roman" panose="02020603050405020304" pitchFamily="18" charset="0"/>
              <a:ea typeface="Times New Roman" panose="02020603050405020304" pitchFamily="18" charset="0"/>
            </a:endParaRPr>
          </a:p>
          <a:p>
            <a:r>
              <a:rPr lang="tr-TR" sz="2800" dirty="0">
                <a:solidFill>
                  <a:srgbClr val="FFFF00"/>
                </a:solidFill>
                <a:effectLst/>
                <a:latin typeface="Arial Narrow" panose="020B0606020202030204" pitchFamily="34" charset="0"/>
                <a:ea typeface="Times New Roman" panose="02020603050405020304" pitchFamily="18" charset="0"/>
              </a:rPr>
              <a:t>I. Başlık Bölümü </a:t>
            </a:r>
            <a:endParaRPr lang="tr-TR" sz="2800" dirty="0">
              <a:solidFill>
                <a:srgbClr val="FFFF00"/>
              </a:solidFill>
              <a:effectLst/>
              <a:latin typeface="Times New Roman" panose="02020603050405020304" pitchFamily="18" charset="0"/>
              <a:ea typeface="Times New Roman" panose="02020603050405020304" pitchFamily="18" charset="0"/>
            </a:endParaRPr>
          </a:p>
          <a:p>
            <a:r>
              <a:rPr lang="tr-TR" sz="2800" dirty="0">
                <a:solidFill>
                  <a:srgbClr val="FFFF00"/>
                </a:solidFill>
                <a:effectLst/>
                <a:latin typeface="Arial Narrow" panose="020B0606020202030204" pitchFamily="34" charset="0"/>
                <a:ea typeface="Times New Roman" panose="02020603050405020304" pitchFamily="18" charset="0"/>
              </a:rPr>
              <a:t>II. Metin Bölümü </a:t>
            </a:r>
            <a:endParaRPr lang="tr-TR" sz="2800" dirty="0">
              <a:solidFill>
                <a:srgbClr val="FFFF00"/>
              </a:solidFill>
              <a:effectLst/>
              <a:latin typeface="Times New Roman" panose="02020603050405020304" pitchFamily="18" charset="0"/>
              <a:ea typeface="Times New Roman" panose="02020603050405020304" pitchFamily="18" charset="0"/>
            </a:endParaRPr>
          </a:p>
          <a:p>
            <a:r>
              <a:rPr lang="tr-TR" sz="2800" dirty="0">
                <a:solidFill>
                  <a:srgbClr val="FFFF00"/>
                </a:solidFill>
                <a:effectLst/>
                <a:latin typeface="Arial Narrow" panose="020B0606020202030204" pitchFamily="34" charset="0"/>
                <a:ea typeface="Times New Roman" panose="02020603050405020304" pitchFamily="18" charset="0"/>
              </a:rPr>
              <a:t>III. İmza Bölümü </a:t>
            </a:r>
            <a:endParaRPr lang="tr-TR" sz="2800" dirty="0">
              <a:solidFill>
                <a:srgbClr val="FFFF00"/>
              </a:solidFill>
              <a:effectLst/>
              <a:latin typeface="Times New Roman" panose="02020603050405020304" pitchFamily="18" charset="0"/>
              <a:ea typeface="Times New Roman" panose="02020603050405020304" pitchFamily="18" charset="0"/>
            </a:endParaRPr>
          </a:p>
          <a:p>
            <a:r>
              <a:rPr lang="tr-TR" sz="2800" dirty="0">
                <a:solidFill>
                  <a:srgbClr val="FFFF00"/>
                </a:solidFill>
                <a:effectLst/>
                <a:latin typeface="Arial Narrow" panose="020B0606020202030204" pitchFamily="34" charset="0"/>
                <a:ea typeface="Times New Roman" panose="02020603050405020304" pitchFamily="18" charset="0"/>
              </a:rPr>
              <a:t>IV. Paraf Bölümü </a:t>
            </a:r>
            <a:endParaRPr lang="tr-TR" sz="2800" dirty="0">
              <a:solidFill>
                <a:srgbClr val="FFFF00"/>
              </a:solidFill>
              <a:effectLst/>
              <a:latin typeface="Times New Roman" panose="02020603050405020304" pitchFamily="18" charset="0"/>
              <a:ea typeface="Times New Roman" panose="02020603050405020304" pitchFamily="18" charset="0"/>
            </a:endParaRPr>
          </a:p>
          <a:p>
            <a:r>
              <a:rPr lang="tr-TR" sz="2800" dirty="0">
                <a:solidFill>
                  <a:srgbClr val="FFFF00"/>
                </a:solidFill>
                <a:effectLst/>
                <a:latin typeface="Arial Narrow" panose="020B0606020202030204" pitchFamily="34" charset="0"/>
                <a:ea typeface="Times New Roman" panose="02020603050405020304" pitchFamily="18" charset="0"/>
              </a:rPr>
              <a:t>V. Karar Bölümü </a:t>
            </a:r>
            <a:endParaRPr lang="tr-TR" sz="2800" dirty="0">
              <a:solidFill>
                <a:srgbClr val="FFFF00"/>
              </a:solidFill>
              <a:effectLst/>
              <a:latin typeface="Times New Roman" panose="02020603050405020304" pitchFamily="18" charset="0"/>
              <a:ea typeface="Times New Roman" panose="02020603050405020304" pitchFamily="18" charset="0"/>
            </a:endParaRPr>
          </a:p>
          <a:p>
            <a:r>
              <a:rPr lang="tr-TR" sz="2800" dirty="0">
                <a:solidFill>
                  <a:srgbClr val="FFFF00"/>
                </a:solidFill>
                <a:effectLst/>
                <a:latin typeface="Arial Narrow" panose="020B0606020202030204" pitchFamily="34" charset="0"/>
                <a:ea typeface="Times New Roman" panose="02020603050405020304" pitchFamily="18" charset="0"/>
              </a:rPr>
              <a:t>VI. Tarih ve Saat </a:t>
            </a:r>
            <a:endParaRPr lang="tr-TR" sz="2800" dirty="0">
              <a:solidFill>
                <a:srgbClr val="FFFF00"/>
              </a:solidFill>
              <a:effectLst/>
              <a:latin typeface="Times New Roman" panose="02020603050405020304" pitchFamily="18" charset="0"/>
              <a:ea typeface="Times New Roman" panose="02020603050405020304" pitchFamily="18" charset="0"/>
            </a:endParaRPr>
          </a:p>
          <a:p>
            <a:r>
              <a:rPr lang="tr-TR" sz="2800" dirty="0">
                <a:solidFill>
                  <a:srgbClr val="FFFF00"/>
                </a:solidFill>
                <a:effectLst/>
                <a:latin typeface="Arial Narrow" panose="020B0606020202030204" pitchFamily="34" charset="0"/>
                <a:ea typeface="Times New Roman" panose="02020603050405020304" pitchFamily="18" charset="0"/>
              </a:rPr>
              <a:t>VII. Giriş Bölümü </a:t>
            </a:r>
            <a:endParaRPr lang="tr-TR" sz="2800" dirty="0">
              <a:solidFill>
                <a:srgbClr val="FFFF00"/>
              </a:solidFill>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A) I, II             </a:t>
            </a:r>
          </a:p>
          <a:p>
            <a:r>
              <a:rPr lang="tr-TR" sz="2800" dirty="0">
                <a:effectLst/>
                <a:latin typeface="Arial Narrow" panose="020B0606020202030204" pitchFamily="34" charset="0"/>
                <a:ea typeface="Times New Roman" panose="02020603050405020304" pitchFamily="18" charset="0"/>
              </a:rPr>
              <a:t>B) I, III       </a:t>
            </a:r>
          </a:p>
          <a:p>
            <a:r>
              <a:rPr lang="tr-TR" sz="2800" dirty="0">
                <a:effectLst/>
                <a:latin typeface="Arial Narrow" panose="020B0606020202030204" pitchFamily="34" charset="0"/>
                <a:ea typeface="Times New Roman" panose="02020603050405020304" pitchFamily="18" charset="0"/>
              </a:rPr>
              <a:t>C) II, III, VI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D) II, III, VII    </a:t>
            </a:r>
          </a:p>
          <a:p>
            <a:r>
              <a:rPr lang="tr-TR" sz="2800" dirty="0">
                <a:effectLst/>
                <a:latin typeface="Arial Narrow" panose="020B0606020202030204" pitchFamily="34" charset="0"/>
                <a:ea typeface="Times New Roman" panose="02020603050405020304" pitchFamily="18" charset="0"/>
              </a:rPr>
              <a:t>E) IV, V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1586583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7">
                                            <p:txEl>
                                              <p:pRg st="12" end="12"/>
                                            </p:txEl>
                                          </p:spTgt>
                                        </p:tgtEl>
                                        <p:attrNameLst>
                                          <p:attrName>style.visibility</p:attrName>
                                        </p:attrNameLst>
                                      </p:cBhvr>
                                      <p:to>
                                        <p:strVal val="visible"/>
                                      </p:to>
                                    </p:set>
                                    <p:animEffect transition="in" filter="fade">
                                      <p:cBhvr>
                                        <p:cTn id="7" dur="2000"/>
                                        <p:tgtEl>
                                          <p:spTgt spid="7">
                                            <p:txEl>
                                              <p:pRg st="12" end="12"/>
                                            </p:txEl>
                                          </p:spTgt>
                                        </p:tgtEl>
                                      </p:cBhvr>
                                    </p:animEffect>
                                    <p:anim calcmode="lin" valueType="num">
                                      <p:cBhvr>
                                        <p:cTn id="8" dur="2000" fill="hold"/>
                                        <p:tgtEl>
                                          <p:spTgt spid="7">
                                            <p:txEl>
                                              <p:pRg st="12" end="12"/>
                                            </p:txEl>
                                          </p:spTgt>
                                        </p:tgtEl>
                                        <p:attrNameLst>
                                          <p:attrName>ppt_w</p:attrName>
                                        </p:attrNameLst>
                                      </p:cBhvr>
                                      <p:tavLst>
                                        <p:tav tm="0" fmla="#ppt_w*sin(2.5*pi*$)">
                                          <p:val>
                                            <p:fltVal val="0"/>
                                          </p:val>
                                        </p:tav>
                                        <p:tav tm="100000">
                                          <p:val>
                                            <p:fltVal val="1"/>
                                          </p:val>
                                        </p:tav>
                                      </p:tavLst>
                                    </p:anim>
                                    <p:anim calcmode="lin" valueType="num">
                                      <p:cBhvr>
                                        <p:cTn id="9" dur="2000" fill="hold"/>
                                        <p:tgtEl>
                                          <p:spTgt spid="7">
                                            <p:txEl>
                                              <p:pRg st="12" end="1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BD368-9047-00C2-86C0-465B909C54C6}"/>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64E8374E-B156-BD7E-BA92-55BA492E8CFF}"/>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8D4FC7D8-FCE1-FB39-90CF-56FB56F67C71}"/>
              </a:ext>
            </a:extLst>
          </p:cNvPr>
          <p:cNvSpPr txBox="1"/>
          <p:nvPr/>
        </p:nvSpPr>
        <p:spPr>
          <a:xfrm>
            <a:off x="538843" y="979714"/>
            <a:ext cx="11332027" cy="5644750"/>
          </a:xfrm>
          <a:prstGeom prst="rect">
            <a:avLst/>
          </a:prstGeom>
          <a:noFill/>
        </p:spPr>
        <p:txBody>
          <a:bodyPr wrap="square">
            <a:spAutoFit/>
          </a:bodyPr>
          <a:lstStyle/>
          <a:p>
            <a:r>
              <a:rPr lang="tr-TR" sz="3200" b="1" dirty="0">
                <a:solidFill>
                  <a:srgbClr val="FFFF00"/>
                </a:solidFill>
                <a:effectLst/>
                <a:latin typeface="Arial Narrow" panose="020B0606020202030204" pitchFamily="34" charset="0"/>
                <a:ea typeface="Times New Roman" panose="02020603050405020304" pitchFamily="18" charset="0"/>
              </a:rPr>
              <a:t>NOT DEFTERİ TUTULMASININ AMAÇLARI</a:t>
            </a:r>
            <a:r>
              <a:rPr lang="tr-TR" sz="3200" dirty="0">
                <a:solidFill>
                  <a:srgbClr val="FFFF00"/>
                </a:solidFill>
                <a:effectLst/>
                <a:latin typeface="Arial Narrow" panose="020B0606020202030204" pitchFamily="34" charset="0"/>
                <a:ea typeface="Times New Roman" panose="02020603050405020304" pitchFamily="18" charset="0"/>
              </a:rPr>
              <a:t>; </a:t>
            </a:r>
            <a:endParaRPr lang="tr-TR" sz="3200" dirty="0">
              <a:solidFill>
                <a:srgbClr val="FFFF00"/>
              </a:solidFill>
              <a:effectLst/>
              <a:latin typeface="Times New Roman" panose="02020603050405020304" pitchFamily="18" charset="0"/>
              <a:ea typeface="Times New Roman" panose="02020603050405020304" pitchFamily="18" charset="0"/>
            </a:endParaRPr>
          </a:p>
          <a:p>
            <a:pPr marL="742950" lvl="1" indent="-285750">
              <a:lnSpc>
                <a:spcPct val="115000"/>
              </a:lnSpc>
              <a:buFont typeface="Symbol" panose="05050102010706020507" pitchFamily="18" charset="2"/>
              <a:buChar char=""/>
            </a:pPr>
            <a:r>
              <a:rPr lang="tr-TR" sz="3200" dirty="0">
                <a:effectLst/>
                <a:latin typeface="Arial Narrow" panose="020B0606020202030204" pitchFamily="34" charset="0"/>
                <a:ea typeface="Calibri" panose="020F0502020204030204" pitchFamily="34" charset="0"/>
                <a:cs typeface="Times New Roman" panose="02020603050405020304" pitchFamily="18" charset="0"/>
              </a:rPr>
              <a:t>Yerine getirilen görev ve saatlerini sürekli olarak kaydedilmesini sağlar, </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Symbol" panose="05050102010706020507" pitchFamily="18" charset="2"/>
              <a:buChar char=""/>
            </a:pPr>
            <a:r>
              <a:rPr lang="tr-TR" sz="3200" dirty="0">
                <a:effectLst/>
                <a:latin typeface="Arial Narrow" panose="020B0606020202030204" pitchFamily="34" charset="0"/>
                <a:ea typeface="Calibri" panose="020F0502020204030204" pitchFamily="34" charset="0"/>
                <a:cs typeface="Times New Roman" panose="02020603050405020304" pitchFamily="18" charset="0"/>
              </a:rPr>
              <a:t>Görev esnasındaki talimatlar, mesajlar ve olayların uygun bir şekilde kaydedilmesi sağlar, </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Symbol" panose="05050102010706020507" pitchFamily="18" charset="2"/>
              <a:buChar char=""/>
            </a:pPr>
            <a:r>
              <a:rPr lang="tr-TR" sz="3200" dirty="0">
                <a:effectLst/>
                <a:latin typeface="Arial Narrow" panose="020B0606020202030204" pitchFamily="34" charset="0"/>
                <a:ea typeface="Calibri" panose="020F0502020204030204" pitchFamily="34" charset="0"/>
                <a:cs typeface="Times New Roman" panose="02020603050405020304" pitchFamily="18" charset="0"/>
              </a:rPr>
              <a:t>Bir raporun hazırlanmasına esas olacak ayrıntılar için başvuru kaynağı, </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Symbol" panose="05050102010706020507" pitchFamily="18" charset="2"/>
              <a:buChar char=""/>
            </a:pPr>
            <a:r>
              <a:rPr lang="tr-TR" sz="3200" dirty="0">
                <a:effectLst/>
                <a:latin typeface="Arial Narrow" panose="020B0606020202030204" pitchFamily="34" charset="0"/>
                <a:ea typeface="Calibri" panose="020F0502020204030204" pitchFamily="34" charset="0"/>
                <a:cs typeface="Times New Roman" panose="02020603050405020304" pitchFamily="18" charset="0"/>
              </a:rPr>
              <a:t>Hafızada saklanamayan bilgiler kaydedilebilir, </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spcAft>
                <a:spcPts val="1000"/>
              </a:spcAft>
              <a:buFont typeface="Symbol" panose="05050102010706020507" pitchFamily="18" charset="2"/>
              <a:buChar char=""/>
            </a:pPr>
            <a:r>
              <a:rPr lang="tr-TR" sz="3200" dirty="0">
                <a:effectLst/>
                <a:latin typeface="Arial Narrow" panose="020B0606020202030204" pitchFamily="34" charset="0"/>
                <a:ea typeface="Calibri" panose="020F0502020204030204" pitchFamily="34" charset="0"/>
                <a:cs typeface="Times New Roman" panose="02020603050405020304" pitchFamily="18" charset="0"/>
              </a:rPr>
              <a:t>Mahkemede delil olarak sunulabilir ve soruşturmada bir başvuru kaynağı olarak kullanılabilir, </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9029998"/>
      </p:ext>
    </p:extLst>
  </p:cSld>
  <p:clrMapOvr>
    <a:masterClrMapping/>
  </p:clrMapOvr>
  <p:transition spd="med">
    <p:pull/>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89130-650A-E2F8-E7F8-3BA914B46789}"/>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2E1E632C-2BD0-EC2B-9604-E939DBE57EDF}"/>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204F1284-F01A-ED54-F02B-D4AA02F0F6A4}"/>
              </a:ext>
            </a:extLst>
          </p:cNvPr>
          <p:cNvSpPr txBox="1"/>
          <p:nvPr/>
        </p:nvSpPr>
        <p:spPr>
          <a:xfrm>
            <a:off x="538843" y="979714"/>
            <a:ext cx="11332027" cy="5509200"/>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Times New Roman" panose="02020603050405020304" pitchFamily="18" charset="0"/>
              </a:rPr>
              <a:t>2. Özel güvenlik görevlilerinin tanzim edecekleri tutanakların içerik kuralları ile ilgili aşağıdakilerden hangisi söylenemez? </a:t>
            </a:r>
            <a:endParaRPr lang="tr-TR" sz="3200" dirty="0">
              <a:solidFill>
                <a:srgbClr val="FFC000"/>
              </a:solidFill>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A) Suçun tanıkları ve mağdurlarının kimler olduğu tutanakta açık kimlikleriyle belirtilmelidir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B) Tutanağın niteliğine göre gerekli görüldüğü taktirde yapılacak işlemle ilgili kısa beyanlar alınmalıdır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C) Eksik, gereksiz ve yanlış bilgiler tutanakta yer almamalıdır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D) Olay yerindeki iz, eser, emare ve delillerin muhafaza altına alındığı yazılmalıdır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E) Tutanakta özel güvenlik görevlilerinin görüş ve önerilerine mutlaka yer verilmelidir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32280924"/>
      </p:ext>
    </p:extLst>
  </p:cSld>
  <p:clrMapOvr>
    <a:masterClrMapping/>
  </p:clrMapOvr>
  <p:transition spd="med">
    <p:pull/>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738E0-B4D6-A29F-94B7-C2AED4EDA97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21D911B5-3AB0-A71E-FF21-CFCA604B5191}"/>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6AFC933B-19BF-2FAA-7308-7A51A35D76FD}"/>
              </a:ext>
            </a:extLst>
          </p:cNvPr>
          <p:cNvSpPr txBox="1"/>
          <p:nvPr/>
        </p:nvSpPr>
        <p:spPr>
          <a:xfrm>
            <a:off x="538843" y="979714"/>
            <a:ext cx="11332027" cy="5016758"/>
          </a:xfrm>
          <a:prstGeom prst="rect">
            <a:avLst/>
          </a:prstGeom>
          <a:noFill/>
        </p:spPr>
        <p:txBody>
          <a:bodyPr wrap="square">
            <a:spAutoFit/>
          </a:bodyPr>
          <a:lstStyle/>
          <a:p>
            <a:r>
              <a:rPr lang="tr-TR" sz="4000" b="1" dirty="0">
                <a:solidFill>
                  <a:srgbClr val="FFC000"/>
                </a:solidFill>
                <a:effectLst/>
                <a:latin typeface="Arial Narrow" panose="020B0606020202030204" pitchFamily="34" charset="0"/>
                <a:ea typeface="Times New Roman" panose="02020603050405020304" pitchFamily="18" charset="0"/>
              </a:rPr>
              <a:t>3. Aşağıdakilerden hangisi tutanak çeşitlerinden biri değildir? </a:t>
            </a:r>
          </a:p>
          <a:p>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A) Arama tutanağı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B) Olay yeri tutanağı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C) Zarar ziyan tutanağı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D) Teslim tesellüm tutanağı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E) Suç üstü tutanağı </a:t>
            </a:r>
            <a:endParaRPr lang="tr-TR"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22079808"/>
      </p:ext>
    </p:extLst>
  </p:cSld>
  <p:clrMapOvr>
    <a:masterClrMapping/>
  </p:clrMapOvr>
  <p:transition spd="med">
    <p:pull/>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88F9F-1770-EA7E-4F2C-AA3AC662374D}"/>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C4B41132-054C-9E4F-F83E-1478F1AD4878}"/>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3" name="Metin kutusu 2">
            <a:extLst>
              <a:ext uri="{FF2B5EF4-FFF2-40B4-BE49-F238E27FC236}">
                <a16:creationId xmlns:a16="http://schemas.microsoft.com/office/drawing/2014/main" id="{EAF2E49A-16E7-5652-AB4F-FEAFB2ED30DA}"/>
              </a:ext>
            </a:extLst>
          </p:cNvPr>
          <p:cNvSpPr txBox="1"/>
          <p:nvPr/>
        </p:nvSpPr>
        <p:spPr>
          <a:xfrm>
            <a:off x="838200" y="737959"/>
            <a:ext cx="10485120" cy="5016758"/>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SimSun" panose="02010600030101010101" pitchFamily="2" charset="-122"/>
                <a:cs typeface="Verdana" panose="020B0604030504040204" pitchFamily="34" charset="0"/>
              </a:rPr>
              <a:t>4. </a:t>
            </a:r>
            <a:r>
              <a:rPr lang="tr-TR" sz="3200" b="1" i="1" dirty="0">
                <a:solidFill>
                  <a:srgbClr val="FFC000"/>
                </a:solidFill>
                <a:effectLst/>
                <a:latin typeface="Arial Narrow" panose="020B0606020202030204" pitchFamily="34" charset="0"/>
                <a:ea typeface="SimSun" panose="02010600030101010101" pitchFamily="2" charset="-122"/>
                <a:cs typeface="Verdana" panose="020B0604030504040204" pitchFamily="34" charset="0"/>
              </a:rPr>
              <a:t>“Yerine getirilen hizmetin yapılan bir çalışmanın ve ortaya konulan yeni bir uygulamanın etkinliğinin ve verimliliğinin ortaya konulması amacıyla yazılan raporlardır”. </a:t>
            </a:r>
            <a:r>
              <a:rPr lang="tr-TR" sz="3200" b="1" dirty="0">
                <a:solidFill>
                  <a:srgbClr val="FFC000"/>
                </a:solidFill>
                <a:effectLst/>
                <a:latin typeface="Arial Narrow" panose="020B0606020202030204" pitchFamily="34" charset="0"/>
                <a:ea typeface="SimSun" panose="02010600030101010101" pitchFamily="2" charset="-122"/>
                <a:cs typeface="Verdana" panose="020B0604030504040204" pitchFamily="34" charset="0"/>
              </a:rPr>
              <a:t>Tanımı yapılan rapor çeşidi aşağıdakilerden hangisidir? </a:t>
            </a:r>
          </a:p>
          <a:p>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A) Devir teslim raporu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B) Olay bildirim raporu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C) Bilirkişi raporu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D) Değerlendirme raporu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E) Ekspertiz raporu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p:txBody>
      </p:sp>
    </p:spTree>
    <p:extLst>
      <p:ext uri="{BB962C8B-B14F-4D97-AF65-F5344CB8AC3E}">
        <p14:creationId xmlns:p14="http://schemas.microsoft.com/office/powerpoint/2010/main" val="3634938124"/>
      </p:ext>
    </p:extLst>
  </p:cSld>
  <p:clrMapOvr>
    <a:masterClrMapping/>
  </p:clrMapOvr>
  <p:transition spd="med">
    <p:pull/>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CE88E-6AD7-CC89-D79B-6C12BF0207DD}"/>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7DC423DD-6088-D4BF-9ECD-EF8DFD1727EF}"/>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A603001C-BC34-A7C8-0B1F-E92CCA5535B3}"/>
              </a:ext>
            </a:extLst>
          </p:cNvPr>
          <p:cNvSpPr txBox="1"/>
          <p:nvPr/>
        </p:nvSpPr>
        <p:spPr>
          <a:xfrm>
            <a:off x="538843" y="979714"/>
            <a:ext cx="11332027" cy="5632311"/>
          </a:xfrm>
          <a:prstGeom prst="rect">
            <a:avLst/>
          </a:prstGeom>
          <a:noFill/>
        </p:spPr>
        <p:txBody>
          <a:bodyPr wrap="square">
            <a:spAutoFit/>
          </a:bodyPr>
          <a:lstStyle/>
          <a:p>
            <a:r>
              <a:rPr lang="tr-TR" sz="3600" b="1" dirty="0">
                <a:solidFill>
                  <a:srgbClr val="FFC000"/>
                </a:solidFill>
                <a:effectLst/>
                <a:latin typeface="Arial Narrow" panose="020B0606020202030204" pitchFamily="34" charset="0"/>
                <a:ea typeface="SimSun" panose="02010600030101010101" pitchFamily="2" charset="-122"/>
                <a:cs typeface="Verdana" panose="020B0604030504040204" pitchFamily="34" charset="0"/>
              </a:rPr>
              <a:t>5. Özel güvenlik görevlileri Önder ile Yaşar görev alanı içerisinde tabanca bulmuşlardır. Tutanağı düzenlerken aşağıdakilerden hangisinin tutanakta belirtilmesine gerek yoktur? </a:t>
            </a:r>
            <a:endParaRPr lang="tr-TR" sz="3600" dirty="0">
              <a:solidFill>
                <a:srgbClr val="FFC000"/>
              </a:solidFill>
              <a:effectLst/>
              <a:latin typeface="Verdana" panose="020B0604030504040204" pitchFamily="34" charset="0"/>
              <a:ea typeface="SimSun" panose="02010600030101010101" pitchFamily="2" charset="-122"/>
              <a:cs typeface="Verdana" panose="020B0604030504040204" pitchFamily="34" charset="0"/>
            </a:endParaRPr>
          </a:p>
          <a:p>
            <a:r>
              <a:rPr lang="tr-TR" sz="3600" dirty="0">
                <a:effectLst/>
                <a:latin typeface="Arial Narrow" panose="020B0606020202030204" pitchFamily="34" charset="0"/>
                <a:ea typeface="SimSun" panose="02010600030101010101" pitchFamily="2" charset="-122"/>
                <a:cs typeface="Verdana" panose="020B0604030504040204" pitchFamily="34" charset="0"/>
              </a:rPr>
              <a:t>A) Tabancanın çapı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r>
              <a:rPr lang="tr-TR" sz="3600" dirty="0">
                <a:effectLst/>
                <a:latin typeface="Arial Narrow" panose="020B0606020202030204" pitchFamily="34" charset="0"/>
                <a:ea typeface="SimSun" panose="02010600030101010101" pitchFamily="2" charset="-122"/>
                <a:cs typeface="Verdana" panose="020B0604030504040204" pitchFamily="34" charset="0"/>
              </a:rPr>
              <a:t>B) Tabancanın rengi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r>
              <a:rPr lang="tr-TR" sz="3600" dirty="0">
                <a:effectLst/>
                <a:latin typeface="Arial Narrow" panose="020B0606020202030204" pitchFamily="34" charset="0"/>
                <a:ea typeface="SimSun" panose="02010600030101010101" pitchFamily="2" charset="-122"/>
                <a:cs typeface="Verdana" panose="020B0604030504040204" pitchFamily="34" charset="0"/>
              </a:rPr>
              <a:t>C) Tabancanın seri numarası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r>
              <a:rPr lang="tr-TR" sz="3600" dirty="0">
                <a:effectLst/>
                <a:latin typeface="Arial Narrow" panose="020B0606020202030204" pitchFamily="34" charset="0"/>
                <a:ea typeface="SimSun" panose="02010600030101010101" pitchFamily="2" charset="-122"/>
                <a:cs typeface="Verdana" panose="020B0604030504040204" pitchFamily="34" charset="0"/>
              </a:rPr>
              <a:t>D) Tabancanın markası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r>
              <a:rPr lang="tr-TR" sz="3600" dirty="0">
                <a:effectLst/>
                <a:latin typeface="Arial Narrow" panose="020B0606020202030204" pitchFamily="34" charset="0"/>
                <a:ea typeface="SimSun" panose="02010600030101010101" pitchFamily="2" charset="-122"/>
                <a:cs typeface="Verdana" panose="020B0604030504040204" pitchFamily="34" charset="0"/>
              </a:rPr>
              <a:t>E) Tabancanın güncel fiyatı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81772166"/>
      </p:ext>
    </p:extLst>
  </p:cSld>
  <p:clrMapOvr>
    <a:masterClrMapping/>
  </p:clrMapOvr>
  <p:transition spd="med">
    <p:pull/>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A4EEF-6CB7-86B4-4B28-F511812B6A36}"/>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803B4777-93C0-300E-A301-D016B648F5C3}"/>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EE407204-8A79-2146-3AAA-CACBDA515642}"/>
              </a:ext>
            </a:extLst>
          </p:cNvPr>
          <p:cNvSpPr txBox="1"/>
          <p:nvPr/>
        </p:nvSpPr>
        <p:spPr>
          <a:xfrm>
            <a:off x="538843" y="979714"/>
            <a:ext cx="11332027" cy="5632311"/>
          </a:xfrm>
          <a:prstGeom prst="rect">
            <a:avLst/>
          </a:prstGeom>
          <a:noFill/>
        </p:spPr>
        <p:txBody>
          <a:bodyPr wrap="square">
            <a:spAutoFit/>
          </a:bodyPr>
          <a:lstStyle/>
          <a:p>
            <a:pPr>
              <a:tabLst>
                <a:tab pos="372745" algn="l"/>
              </a:tabLst>
            </a:pPr>
            <a:r>
              <a:rPr lang="tr-TR" sz="3600" b="1" kern="1800" dirty="0">
                <a:solidFill>
                  <a:srgbClr val="FFC000"/>
                </a:solidFill>
                <a:effectLst/>
                <a:latin typeface="Arial Narrow" panose="020B0606020202030204" pitchFamily="34" charset="0"/>
                <a:ea typeface="SimSun" panose="02010600030101010101" pitchFamily="2" charset="-122"/>
              </a:rPr>
              <a:t>6. Yazının bir tutanak olduğu, taraflara okunduğu ve okutulduğu, doğruluğunun anlaşılması üzerine, birlikte imza altına alındığı hususlarının yer aldığı bölüm tutanağın hangi bölümüdür?</a:t>
            </a:r>
          </a:p>
          <a:p>
            <a:pPr>
              <a:tabLst>
                <a:tab pos="372745" algn="l"/>
              </a:tabLst>
            </a:pPr>
            <a:endParaRPr lang="tr-TR" sz="3600" b="1" kern="1800" dirty="0">
              <a:effectLst/>
              <a:latin typeface="Times New Roman" panose="02020603050405020304" pitchFamily="18" charset="0"/>
              <a:ea typeface="SimSun" panose="02010600030101010101" pitchFamily="2" charset="-122"/>
            </a:endParaRPr>
          </a:p>
          <a:p>
            <a:pPr>
              <a:tabLst>
                <a:tab pos="180340" algn="l"/>
              </a:tabLst>
            </a:pPr>
            <a:r>
              <a:rPr lang="tr-TR" sz="3600" dirty="0">
                <a:effectLst/>
                <a:latin typeface="Arial Narrow" panose="020B0606020202030204" pitchFamily="34" charset="0"/>
                <a:ea typeface="Times New Roman" panose="02020603050405020304" pitchFamily="18" charset="0"/>
              </a:rPr>
              <a:t>A) Metin </a:t>
            </a:r>
            <a:r>
              <a:rPr lang="tr-TR" sz="3600" spc="-10" dirty="0">
                <a:effectLst/>
                <a:latin typeface="Arial Narrow" panose="020B0606020202030204" pitchFamily="34" charset="0"/>
                <a:ea typeface="Times New Roman" panose="02020603050405020304" pitchFamily="18" charset="0"/>
              </a:rPr>
              <a:t>bölümü     </a:t>
            </a:r>
          </a:p>
          <a:p>
            <a:pPr>
              <a:tabLst>
                <a:tab pos="180340" algn="l"/>
              </a:tabLst>
            </a:pPr>
            <a:r>
              <a:rPr lang="tr-TR" sz="3600" spc="-10" dirty="0">
                <a:effectLst/>
                <a:latin typeface="Arial Narrow" panose="020B0606020202030204" pitchFamily="34" charset="0"/>
                <a:ea typeface="Times New Roman" panose="02020603050405020304" pitchFamily="18" charset="0"/>
              </a:rPr>
              <a:t>B)</a:t>
            </a:r>
            <a:r>
              <a:rPr lang="tr-TR" sz="3600" dirty="0">
                <a:effectLst/>
                <a:latin typeface="Arial Narrow" panose="020B0606020202030204" pitchFamily="34" charset="0"/>
                <a:ea typeface="Times New Roman" panose="02020603050405020304" pitchFamily="18" charset="0"/>
              </a:rPr>
              <a:t> İmza </a:t>
            </a:r>
            <a:r>
              <a:rPr lang="tr-TR" sz="3600" spc="-10" dirty="0">
                <a:effectLst/>
                <a:latin typeface="Arial Narrow" panose="020B0606020202030204" pitchFamily="34" charset="0"/>
                <a:ea typeface="Times New Roman" panose="02020603050405020304" pitchFamily="18" charset="0"/>
              </a:rPr>
              <a:t>bölümü</a:t>
            </a:r>
            <a:endParaRPr lang="tr-TR" sz="3600" dirty="0">
              <a:effectLst/>
              <a:latin typeface="Times New Roman" panose="02020603050405020304" pitchFamily="18" charset="0"/>
              <a:ea typeface="Times New Roman" panose="02020603050405020304" pitchFamily="18" charset="0"/>
            </a:endParaRPr>
          </a:p>
          <a:p>
            <a:pPr algn="just">
              <a:tabLst>
                <a:tab pos="180340" algn="l"/>
              </a:tabLst>
            </a:pPr>
            <a:r>
              <a:rPr lang="tr-TR" sz="3600" dirty="0">
                <a:effectLst/>
                <a:latin typeface="Arial Narrow" panose="020B0606020202030204" pitchFamily="34" charset="0"/>
                <a:ea typeface="Times New Roman" panose="02020603050405020304" pitchFamily="18" charset="0"/>
              </a:rPr>
              <a:t>C) Sonuç </a:t>
            </a:r>
            <a:r>
              <a:rPr lang="tr-TR" sz="3600" spc="-10" dirty="0">
                <a:effectLst/>
                <a:latin typeface="Arial Narrow" panose="020B0606020202030204" pitchFamily="34" charset="0"/>
                <a:ea typeface="Times New Roman" panose="02020603050405020304" pitchFamily="18" charset="0"/>
              </a:rPr>
              <a:t>bölümü   </a:t>
            </a:r>
          </a:p>
          <a:p>
            <a:pPr algn="just">
              <a:tabLst>
                <a:tab pos="180340" algn="l"/>
              </a:tabLst>
            </a:pPr>
            <a:r>
              <a:rPr lang="tr-TR" sz="3600" spc="-10" dirty="0">
                <a:effectLst/>
                <a:latin typeface="Arial Narrow" panose="020B0606020202030204" pitchFamily="34" charset="0"/>
                <a:ea typeface="Times New Roman" panose="02020603050405020304" pitchFamily="18" charset="0"/>
              </a:rPr>
              <a:t>D)</a:t>
            </a:r>
            <a:r>
              <a:rPr lang="tr-TR" sz="3600" dirty="0">
                <a:effectLst/>
                <a:latin typeface="Arial Narrow" panose="020B0606020202030204" pitchFamily="34" charset="0"/>
                <a:ea typeface="Times New Roman" panose="02020603050405020304" pitchFamily="18" charset="0"/>
              </a:rPr>
              <a:t> Başlık </a:t>
            </a:r>
            <a:r>
              <a:rPr lang="tr-TR" sz="3600" spc="-10" dirty="0">
                <a:effectLst/>
                <a:latin typeface="Arial Narrow" panose="020B0606020202030204" pitchFamily="34" charset="0"/>
                <a:ea typeface="Times New Roman" panose="02020603050405020304" pitchFamily="18" charset="0"/>
              </a:rPr>
              <a:t>bölümü</a:t>
            </a:r>
            <a:endParaRPr lang="tr-TR" sz="3600" dirty="0">
              <a:effectLst/>
              <a:latin typeface="Times New Roman" panose="02020603050405020304" pitchFamily="18" charset="0"/>
              <a:ea typeface="Times New Roman" panose="02020603050405020304" pitchFamily="18" charset="0"/>
            </a:endParaRPr>
          </a:p>
          <a:p>
            <a:pPr algn="just">
              <a:tabLst>
                <a:tab pos="180340" algn="l"/>
              </a:tabLst>
            </a:pPr>
            <a:r>
              <a:rPr lang="tr-TR" sz="3600" dirty="0">
                <a:effectLst/>
                <a:latin typeface="Arial Narrow" panose="020B0606020202030204" pitchFamily="34" charset="0"/>
                <a:ea typeface="Times New Roman" panose="02020603050405020304" pitchFamily="18" charset="0"/>
              </a:rPr>
              <a:t>E) Giriş </a:t>
            </a:r>
            <a:r>
              <a:rPr lang="tr-TR" sz="3600" spc="-10" dirty="0">
                <a:effectLst/>
                <a:latin typeface="Arial Narrow" panose="020B0606020202030204" pitchFamily="34" charset="0"/>
                <a:ea typeface="Times New Roman" panose="02020603050405020304" pitchFamily="18" charset="0"/>
              </a:rPr>
              <a:t>bölümü</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5483925"/>
      </p:ext>
    </p:extLst>
  </p:cSld>
  <p:clrMapOvr>
    <a:masterClrMapping/>
  </p:clrMapOvr>
  <p:transition spd="med">
    <p:pull/>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40078-4633-6415-7C7D-BD3C76F7D234}"/>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D4FD79DD-17DC-C2E9-3DBD-F61C06F4E779}"/>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D8422B33-0219-013E-F4D0-09B1F57553D1}"/>
              </a:ext>
            </a:extLst>
          </p:cNvPr>
          <p:cNvSpPr txBox="1"/>
          <p:nvPr/>
        </p:nvSpPr>
        <p:spPr>
          <a:xfrm>
            <a:off x="538843" y="979714"/>
            <a:ext cx="11332027" cy="5509200"/>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Times New Roman" panose="02020603050405020304" pitchFamily="18" charset="0"/>
              </a:rPr>
              <a:t>7. Tutanaklarda başlık yazımı ile ilgili olarak aşağıdakilerden hangisi doğru ifade edilmiştir? </a:t>
            </a:r>
          </a:p>
          <a:p>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A) Kural olarak tutanakların içeriğine uygun başlığı olmak zorunda değildir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B) İçeriğe uygun başlık konulamıyorsa kağıdın üst orta kısmına TUTANAKTIR yazılmalıdır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C)İçeriğe uygun başlık konulamıyorsa kağıdın üst sağ kısmına TUTANAKTIR yazılmalıdır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D)İçeriğe uygun başlık konulamıyorsa kağıdın üst sol kısmına TUTANAKTIR yazılmalıdır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E) İçeriğe uygun başlık konulamıyorsa başlık kısmı boş bırakılmalıdır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71016461"/>
      </p:ext>
    </p:extLst>
  </p:cSld>
  <p:clrMapOvr>
    <a:masterClrMapping/>
  </p:clrMapOvr>
  <p:transition spd="med">
    <p:pull/>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3DE94-0759-79D4-AEAF-BB2A27A0B76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863F8981-0345-8B60-2B52-6C349F83B54E}"/>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BF99A473-55C0-1882-84C4-2FD435248626}"/>
              </a:ext>
            </a:extLst>
          </p:cNvPr>
          <p:cNvSpPr txBox="1"/>
          <p:nvPr/>
        </p:nvSpPr>
        <p:spPr>
          <a:xfrm>
            <a:off x="538843" y="979714"/>
            <a:ext cx="11332027" cy="4524315"/>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Times New Roman" panose="02020603050405020304" pitchFamily="18" charset="0"/>
              </a:rPr>
              <a:t>8. Özel güvenlik görevlilerinin, görevlerine ilişkin yazacağı raporlarda uyulması gereken kurallar şekil kuralları ve içerik kuralları olmak üzere iki ana başlık altında sınıflandırılmıştır. Aşağıdakilerden hangisi rapor yazımında uyulması gereken içerik kurallarından birisidir? </a:t>
            </a:r>
          </a:p>
          <a:p>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A)Raporlar A4 veya A5 kâğıda yazılır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B) Kelimeler okunaklı ve doğru yazılmalıdır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C) Hitap bölümüne büyük harflerle raporun sunulduğu makam yazılır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D)Raporlar, konunun tam anlaşılması için gerektiğinde detaylı olmalıdır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7473601"/>
      </p:ext>
    </p:extLst>
  </p:cSld>
  <p:clrMapOvr>
    <a:masterClrMapping/>
  </p:clrMapOvr>
  <p:transition spd="med">
    <p:pull/>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37274-BD95-E9AD-346C-70A8C7AA7A23}"/>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5A6B08E3-E12A-E70A-6173-9DDB9B6A0938}"/>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8911F35F-1258-C2CE-8C8F-E1EBC7F5BACE}"/>
              </a:ext>
            </a:extLst>
          </p:cNvPr>
          <p:cNvSpPr txBox="1"/>
          <p:nvPr/>
        </p:nvSpPr>
        <p:spPr>
          <a:xfrm>
            <a:off x="538843" y="979714"/>
            <a:ext cx="11332027" cy="5632311"/>
          </a:xfrm>
          <a:prstGeom prst="rect">
            <a:avLst/>
          </a:prstGeom>
          <a:noFill/>
        </p:spPr>
        <p:txBody>
          <a:bodyPr wrap="square">
            <a:spAutoFit/>
          </a:bodyPr>
          <a:lstStyle/>
          <a:p>
            <a:r>
              <a:rPr lang="tr-TR" sz="3600" b="1" dirty="0">
                <a:solidFill>
                  <a:srgbClr val="FFC000"/>
                </a:solidFill>
                <a:effectLst/>
                <a:latin typeface="Arial Narrow" panose="020B0606020202030204" pitchFamily="34" charset="0"/>
                <a:ea typeface="Times New Roman" panose="02020603050405020304" pitchFamily="18" charset="0"/>
              </a:rPr>
              <a:t>9. Aşağıdakilerden hangisi not alırken yapılmaması gereken hususlardan birisidir? </a:t>
            </a:r>
          </a:p>
          <a:p>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A) Notta kişisel düşünce ve yorumlara yer verilir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B) Bilgisine başvurulan ve bilgi vermemekle birlikte konuşulan kişilerin kimlik bilgileri yer alır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C) Not, mümkün olduğu kadar detaylı olmalıdır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D) İşlemlerin ve olayın meydana geliş zamanı ve sırası esas alınır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E) Konum ve yer belirten ifadelerde sabit bir yer ya da nesne baz alınmalı, yön ve mesafe belirtilmelidir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28847610"/>
      </p:ext>
    </p:extLst>
  </p:cSld>
  <p:clrMapOvr>
    <a:masterClrMapping/>
  </p:clrMapOvr>
  <p:transition spd="med">
    <p:pull/>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8556E-28D9-82C6-DDCA-0F91412EEE43}"/>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A92EA3A7-B65E-5B2F-0EC3-1B8ABF98263B}"/>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FAD2AA8D-08F5-CC9D-A999-0965AB683914}"/>
              </a:ext>
            </a:extLst>
          </p:cNvPr>
          <p:cNvSpPr txBox="1"/>
          <p:nvPr/>
        </p:nvSpPr>
        <p:spPr>
          <a:xfrm>
            <a:off x="538843" y="979714"/>
            <a:ext cx="11332027" cy="3970318"/>
          </a:xfrm>
          <a:prstGeom prst="rect">
            <a:avLst/>
          </a:prstGeom>
          <a:noFill/>
        </p:spPr>
        <p:txBody>
          <a:bodyPr wrap="square">
            <a:spAutoFit/>
          </a:bodyPr>
          <a:lstStyle/>
          <a:p>
            <a:r>
              <a:rPr lang="tr-TR" sz="3600" b="1" dirty="0">
                <a:solidFill>
                  <a:srgbClr val="FFC000"/>
                </a:solidFill>
                <a:effectLst/>
                <a:latin typeface="Arial Narrow" panose="020B0606020202030204" pitchFamily="34" charset="0"/>
                <a:ea typeface="Times New Roman" panose="02020603050405020304" pitchFamily="18" charset="0"/>
              </a:rPr>
              <a:t>10.Tutanaklar ilgili hangi ifade doğrudur? </a:t>
            </a:r>
          </a:p>
          <a:p>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A) Tutanaklar kurşun kalemle yazılmalıdır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B) Tutanaklar kağıdın sadece bir yüzüne yazılmalıdır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C) Tutanaklar üzerinde silinti ve kazıntı yapılabilir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D) Tutanaklar sadece bilgisayar ile yazılmalıdır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E) Tutanaklarda gereksiz bilgilere yer verilebilir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23189168"/>
      </p:ext>
    </p:extLst>
  </p:cSld>
  <p:clrMapOvr>
    <a:masterClrMapping/>
  </p:clrMapOvr>
  <p:transition spd="med">
    <p:pull/>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D825B-F5E4-61AE-B657-1DFEA3624FAE}"/>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40440D09-B273-3B5A-3361-D298DCF2BF63}"/>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E14A1B2F-2727-68C3-E189-E36322205FCA}"/>
              </a:ext>
            </a:extLst>
          </p:cNvPr>
          <p:cNvSpPr txBox="1"/>
          <p:nvPr/>
        </p:nvSpPr>
        <p:spPr>
          <a:xfrm>
            <a:off x="538843" y="979714"/>
            <a:ext cx="11332027" cy="4401205"/>
          </a:xfrm>
          <a:prstGeom prst="rect">
            <a:avLst/>
          </a:prstGeom>
          <a:noFill/>
        </p:spPr>
        <p:txBody>
          <a:bodyPr wrap="square">
            <a:spAutoFit/>
          </a:bodyPr>
          <a:lstStyle/>
          <a:p>
            <a:r>
              <a:rPr lang="tr-TR" sz="4000" b="1" dirty="0">
                <a:solidFill>
                  <a:srgbClr val="FFC000"/>
                </a:solidFill>
                <a:effectLst/>
                <a:latin typeface="Arial Narrow" panose="020B0606020202030204" pitchFamily="34" charset="0"/>
                <a:ea typeface="Times New Roman" panose="02020603050405020304" pitchFamily="18" charset="0"/>
              </a:rPr>
              <a:t>11. Raporlarla ilgili hangi ifade yanlıştır? </a:t>
            </a:r>
          </a:p>
          <a:p>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A) Sadece el yazısı ile yazılmalıdır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B) Sade ve basit bir dille yazılmalıdır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C) Tarih belirtilmelidir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D) İlgililerle yapılan görüşmelere yer verilmelidir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E) Raporda sunulan bilgiler doyurucu olmalıdır </a:t>
            </a:r>
            <a:endParaRPr lang="tr-TR"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63593632"/>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E6BC7-70F8-A35E-91E0-C13AB042E4E7}"/>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63797DF2-C854-77B6-A707-2692AB96F1D7}"/>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07608301-0C4D-E62C-3FC1-AB6D02A3F491}"/>
              </a:ext>
            </a:extLst>
          </p:cNvPr>
          <p:cNvSpPr txBox="1"/>
          <p:nvPr/>
        </p:nvSpPr>
        <p:spPr>
          <a:xfrm>
            <a:off x="538843" y="979714"/>
            <a:ext cx="11332027" cy="5446171"/>
          </a:xfrm>
          <a:prstGeom prst="rect">
            <a:avLst/>
          </a:prstGeom>
          <a:noFill/>
        </p:spPr>
        <p:txBody>
          <a:bodyPr wrap="square">
            <a:spAutoFit/>
          </a:bodyPr>
          <a:lstStyle/>
          <a:p>
            <a:r>
              <a:rPr lang="tr-TR" sz="2800" b="1" dirty="0">
                <a:solidFill>
                  <a:srgbClr val="FFFF00"/>
                </a:solidFill>
                <a:effectLst/>
                <a:latin typeface="Arial Narrow" panose="020B0606020202030204" pitchFamily="34" charset="0"/>
                <a:ea typeface="Times New Roman" panose="02020603050405020304" pitchFamily="18" charset="0"/>
              </a:rPr>
              <a:t>NOT DEFTERİ NASIL TUTULUR; </a:t>
            </a:r>
            <a:endParaRPr lang="tr-TR" sz="2800" dirty="0">
              <a:solidFill>
                <a:srgbClr val="FFFF00"/>
              </a:solidFill>
              <a:effectLst/>
              <a:latin typeface="Times New Roman" panose="02020603050405020304" pitchFamily="18" charset="0"/>
              <a:ea typeface="Times New Roman" panose="02020603050405020304" pitchFamily="18" charset="0"/>
            </a:endParaRPr>
          </a:p>
          <a:p>
            <a:pPr marL="742950" lvl="1" indent="-285750">
              <a:lnSpc>
                <a:spcPct val="115000"/>
              </a:lnSpc>
              <a:buFont typeface="Wingdings" panose="05000000000000000000" pitchFamily="2" charset="2"/>
              <a:buChar char=""/>
            </a:pPr>
            <a:r>
              <a:rPr lang="tr-TR" sz="2800" dirty="0">
                <a:effectLst/>
                <a:latin typeface="Arial Narrow" panose="020B0606020202030204" pitchFamily="34" charset="0"/>
                <a:ea typeface="Calibri" panose="020F0502020204030204" pitchFamily="34" charset="0"/>
                <a:cs typeface="Times New Roman" panose="02020603050405020304" pitchFamily="18" charset="0"/>
              </a:rPr>
              <a:t>Ön Kapağın içine sahibinin ismi yazılır ve tarih atılır,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800" dirty="0">
                <a:effectLst/>
                <a:latin typeface="Arial Narrow" panose="020B0606020202030204" pitchFamily="34" charset="0"/>
                <a:ea typeface="Calibri" panose="020F0502020204030204" pitchFamily="34" charset="0"/>
                <a:cs typeface="Times New Roman" panose="02020603050405020304" pitchFamily="18" charset="0"/>
              </a:rPr>
              <a:t>Tüm sayfalar numaralandırılır,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800" dirty="0">
                <a:effectLst/>
                <a:latin typeface="Arial Narrow" panose="020B0606020202030204" pitchFamily="34" charset="0"/>
                <a:ea typeface="Calibri" panose="020F0502020204030204" pitchFamily="34" charset="0"/>
                <a:cs typeface="Times New Roman" panose="02020603050405020304" pitchFamily="18" charset="0"/>
              </a:rPr>
              <a:t>Gün içinde bir olay olmamışsa dahi göreve başlangıç ve bitiş saatleri yazılarak herhangi bir olay olmadı diye not düşülür,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800" dirty="0">
                <a:effectLst/>
                <a:latin typeface="Arial Narrow" panose="020B0606020202030204" pitchFamily="34" charset="0"/>
                <a:ea typeface="Calibri" panose="020F0502020204030204" pitchFamily="34" charset="0"/>
                <a:cs typeface="Times New Roman" panose="02020603050405020304" pitchFamily="18" charset="0"/>
              </a:rPr>
              <a:t>Olay esnasında ya da olaya müteakiben yazılmalıdır,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800" dirty="0">
                <a:effectLst/>
                <a:latin typeface="Arial Narrow" panose="020B0606020202030204" pitchFamily="34" charset="0"/>
                <a:ea typeface="Calibri" panose="020F0502020204030204" pitchFamily="34" charset="0"/>
                <a:cs typeface="Times New Roman" panose="02020603050405020304" pitchFamily="18" charset="0"/>
              </a:rPr>
              <a:t>Notlar genelde el yazısı ile yazılır, silinti ve karalama yapılmamalı değişiklik gerekiyorsa yazı okunacak şekilde çizilmeli ve paraf atılmalıdır,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800" dirty="0">
                <a:effectLst/>
                <a:latin typeface="Arial Narrow" panose="020B0606020202030204" pitchFamily="34" charset="0"/>
                <a:ea typeface="Calibri" panose="020F0502020204030204" pitchFamily="34" charset="0"/>
                <a:cs typeface="Times New Roman" panose="02020603050405020304" pitchFamily="18" charset="0"/>
              </a:rPr>
              <a:t>Boş yaprak bırakılmamalı ve yapraklar yırtılmamalıdır,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800" dirty="0">
                <a:effectLst/>
                <a:latin typeface="Arial Narrow" panose="020B0606020202030204" pitchFamily="34" charset="0"/>
                <a:ea typeface="Calibri" panose="020F0502020204030204" pitchFamily="34" charset="0"/>
                <a:cs typeface="Times New Roman" panose="02020603050405020304" pitchFamily="18" charset="0"/>
              </a:rPr>
              <a:t>Notta kişisel düşünce ve yorumlar yer almaz,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spcAft>
                <a:spcPts val="1000"/>
              </a:spcAft>
              <a:buFont typeface="Wingdings" panose="05000000000000000000" pitchFamily="2" charset="2"/>
              <a:buChar char=""/>
            </a:pPr>
            <a:r>
              <a:rPr lang="tr-TR" sz="2800" dirty="0">
                <a:effectLst/>
                <a:latin typeface="Arial Narrow" panose="020B0606020202030204" pitchFamily="34" charset="0"/>
                <a:ea typeface="Calibri" panose="020F0502020204030204" pitchFamily="34" charset="0"/>
                <a:cs typeface="Times New Roman" panose="02020603050405020304" pitchFamily="18" charset="0"/>
              </a:rPr>
              <a:t>Gerek duyulması halinde kroki çizilebilir,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0621242"/>
      </p:ext>
    </p:extLst>
  </p:cSld>
  <p:clrMapOvr>
    <a:masterClrMapping/>
  </p:clrMapOvr>
  <p:transition spd="med">
    <p:pull/>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63AC8-D424-1801-254F-BAC044E6792C}"/>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95A26274-862C-896A-8DD5-63013C6549DC}"/>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C9B3E59F-0134-A103-994E-894EC9B957ED}"/>
              </a:ext>
            </a:extLst>
          </p:cNvPr>
          <p:cNvSpPr txBox="1"/>
          <p:nvPr/>
        </p:nvSpPr>
        <p:spPr>
          <a:xfrm>
            <a:off x="538843" y="979714"/>
            <a:ext cx="11332027" cy="5078313"/>
          </a:xfrm>
          <a:prstGeom prst="rect">
            <a:avLst/>
          </a:prstGeom>
          <a:noFill/>
        </p:spPr>
        <p:txBody>
          <a:bodyPr wrap="square">
            <a:spAutoFit/>
          </a:bodyPr>
          <a:lstStyle/>
          <a:p>
            <a:r>
              <a:rPr lang="tr-TR" sz="3600" b="1" dirty="0">
                <a:solidFill>
                  <a:srgbClr val="FFC000"/>
                </a:solidFill>
                <a:effectLst/>
                <a:latin typeface="Arial Narrow" panose="020B0606020202030204" pitchFamily="34" charset="0"/>
                <a:ea typeface="Times New Roman" panose="02020603050405020304" pitchFamily="18" charset="0"/>
              </a:rPr>
              <a:t>12. Olayın başlangıç, gelişme ve sonucunun yazıldığı bölüm tutanağın hangi bölümüdür? </a:t>
            </a:r>
          </a:p>
          <a:p>
            <a:endParaRPr lang="tr-TR" sz="3600" b="1" dirty="0">
              <a:latin typeface="Arial Narrow" panose="020B0606020202030204" pitchFamily="34" charset="0"/>
              <a:ea typeface="Times New Roman" panose="02020603050405020304" pitchFamily="18" charset="0"/>
            </a:endParaRPr>
          </a:p>
          <a:p>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A) Metin bölümü     </a:t>
            </a:r>
          </a:p>
          <a:p>
            <a:r>
              <a:rPr lang="tr-TR" sz="3600" dirty="0">
                <a:effectLst/>
                <a:latin typeface="Arial Narrow" panose="020B0606020202030204" pitchFamily="34" charset="0"/>
                <a:ea typeface="Times New Roman" panose="02020603050405020304" pitchFamily="18" charset="0"/>
              </a:rPr>
              <a:t>B) Giriş bölümü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C) Sonuç bölümü    </a:t>
            </a:r>
          </a:p>
          <a:p>
            <a:r>
              <a:rPr lang="tr-TR" sz="3600" dirty="0">
                <a:effectLst/>
                <a:latin typeface="Arial Narrow" panose="020B0606020202030204" pitchFamily="34" charset="0"/>
                <a:ea typeface="Times New Roman" panose="02020603050405020304" pitchFamily="18" charset="0"/>
              </a:rPr>
              <a:t>D) Başlık bölümü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E) İmza bölümü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12254977"/>
      </p:ext>
    </p:extLst>
  </p:cSld>
  <p:clrMapOvr>
    <a:masterClrMapping/>
  </p:clrMapOvr>
  <p:transition spd="med">
    <p:pull/>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80066-B6C1-12F3-F5CD-C802345434C5}"/>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0941B255-321F-750C-4FD8-F7D9E6EBFE6B}"/>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C422E914-6CDA-CF09-1DAF-3B220B253FF6}"/>
              </a:ext>
            </a:extLst>
          </p:cNvPr>
          <p:cNvSpPr txBox="1"/>
          <p:nvPr/>
        </p:nvSpPr>
        <p:spPr>
          <a:xfrm>
            <a:off x="538843" y="979714"/>
            <a:ext cx="11332027" cy="5016758"/>
          </a:xfrm>
          <a:prstGeom prst="rect">
            <a:avLst/>
          </a:prstGeom>
          <a:noFill/>
        </p:spPr>
        <p:txBody>
          <a:bodyPr wrap="square">
            <a:spAutoFit/>
          </a:bodyPr>
          <a:lstStyle/>
          <a:p>
            <a:r>
              <a:rPr lang="tr-TR" sz="4000" b="1" dirty="0">
                <a:solidFill>
                  <a:srgbClr val="FFC000"/>
                </a:solidFill>
                <a:effectLst/>
                <a:latin typeface="Arial Narrow" panose="020B0606020202030204" pitchFamily="34" charset="0"/>
                <a:ea typeface="Times New Roman" panose="02020603050405020304" pitchFamily="18" charset="0"/>
              </a:rPr>
              <a:t>13. Aşağıdakilerden hangisi özel güvenlik görevlilerinin tutabileceği tutanaklar arasında yer alır?</a:t>
            </a:r>
          </a:p>
          <a:p>
            <a:r>
              <a:rPr lang="tr-TR" sz="4000" b="1" dirty="0">
                <a:effectLst/>
                <a:latin typeface="Arial Narrow" panose="020B0606020202030204" pitchFamily="34" charset="0"/>
                <a:ea typeface="Times New Roman" panose="02020603050405020304" pitchFamily="18" charset="0"/>
              </a:rPr>
              <a:t>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A) Yer gösterme tutanağı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B) Olay yeri inceleme tutanağı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C) Emanete alma tutanağı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D) Konut arama tutanağı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E) Otopsi tutanağı </a:t>
            </a:r>
            <a:endParaRPr lang="tr-TR"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87341108"/>
      </p:ext>
    </p:extLst>
  </p:cSld>
  <p:clrMapOvr>
    <a:masterClrMapping/>
  </p:clrMapOvr>
  <p:transition spd="med">
    <p:pull/>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2FB84-436A-1682-364F-D1EAD3B7E04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A56AFB36-2341-BA11-CF40-2D6A5E249895}"/>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9B983B7F-846B-0EE6-9FE1-5D70A1CC6574}"/>
              </a:ext>
            </a:extLst>
          </p:cNvPr>
          <p:cNvSpPr txBox="1"/>
          <p:nvPr/>
        </p:nvSpPr>
        <p:spPr>
          <a:xfrm>
            <a:off x="538843" y="979714"/>
            <a:ext cx="11332027" cy="5632311"/>
          </a:xfrm>
          <a:prstGeom prst="rect">
            <a:avLst/>
          </a:prstGeom>
          <a:noFill/>
        </p:spPr>
        <p:txBody>
          <a:bodyPr wrap="square">
            <a:spAutoFit/>
          </a:bodyPr>
          <a:lstStyle/>
          <a:p>
            <a:r>
              <a:rPr lang="tr-TR" sz="3600" b="1" dirty="0">
                <a:solidFill>
                  <a:srgbClr val="FFC000"/>
                </a:solidFill>
                <a:effectLst/>
                <a:latin typeface="Arial Narrow" panose="020B0606020202030204" pitchFamily="34" charset="0"/>
                <a:ea typeface="Times New Roman" panose="02020603050405020304" pitchFamily="18" charset="0"/>
              </a:rPr>
              <a:t>14. Özel güvenlik görevlilerinin görev alanları içerisinde meydana gelen adli olaylarla ilgili hazırlayacakları yakalama tutanağında belirtilmesi gereken hususlardan hangisi yanlıştır? </a:t>
            </a:r>
            <a:endParaRPr lang="tr-TR" sz="3600" dirty="0">
              <a:solidFill>
                <a:srgbClr val="FFC000"/>
              </a:solidFill>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A) Yakalama zamanı belirtilir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B) Yakalama sırasında direnmeye karşı zor kullanılmışsa belirtilmez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C) Yakalama yeri belirtilir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D) Yakalama nedeni belirtilir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E) Yakalanan şahsın açık kimliği belirtilir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2234766"/>
      </p:ext>
    </p:extLst>
  </p:cSld>
  <p:clrMapOvr>
    <a:masterClrMapping/>
  </p:clrMapOvr>
  <p:transition spd="med">
    <p:pull/>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9B80D-1EFB-2908-296D-ED385192AA31}"/>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DD8FAF34-91CE-88C2-F984-20558706C299}"/>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ADAE0BBE-7232-E63A-C233-8D0D03ED9FF4}"/>
              </a:ext>
            </a:extLst>
          </p:cNvPr>
          <p:cNvSpPr txBox="1"/>
          <p:nvPr/>
        </p:nvSpPr>
        <p:spPr>
          <a:xfrm>
            <a:off x="538843" y="979714"/>
            <a:ext cx="11332027" cy="4524315"/>
          </a:xfrm>
          <a:prstGeom prst="rect">
            <a:avLst/>
          </a:prstGeom>
          <a:noFill/>
        </p:spPr>
        <p:txBody>
          <a:bodyPr wrap="square">
            <a:spAutoFit/>
          </a:bodyPr>
          <a:lstStyle/>
          <a:p>
            <a:r>
              <a:rPr lang="tr-TR" sz="3600" b="1" dirty="0">
                <a:solidFill>
                  <a:srgbClr val="FFC000"/>
                </a:solidFill>
                <a:effectLst/>
                <a:latin typeface="Arial Narrow" panose="020B0606020202030204" pitchFamily="34" charset="0"/>
                <a:ea typeface="Times New Roman" panose="02020603050405020304" pitchFamily="18" charset="0"/>
              </a:rPr>
              <a:t>15. Yakalama tutanağında, olayla ve yakalama süreci ile ilgili aşağıdaki hangi unsurun bulunması zorunlu değildir? </a:t>
            </a:r>
          </a:p>
          <a:p>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A) Zor kullanma yönteminden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B) Yakalama gerekçesinden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C) Emanete alınan suç eşyasından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D) Eğitim durumundan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E) Yakalama sırasında direnme durumundan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75708280"/>
      </p:ext>
    </p:extLst>
  </p:cSld>
  <p:clrMapOvr>
    <a:masterClrMapping/>
  </p:clrMapOvr>
  <p:transition spd="med">
    <p:pull/>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BB042-4A43-481B-B506-EEE97C6B82F9}"/>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11078307-EC19-7F9B-2569-D6A19A7737FF}"/>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C3C699E4-FB4D-0D9A-C777-25F26F6C1512}"/>
              </a:ext>
            </a:extLst>
          </p:cNvPr>
          <p:cNvSpPr txBox="1"/>
          <p:nvPr/>
        </p:nvSpPr>
        <p:spPr>
          <a:xfrm>
            <a:off x="538843" y="979714"/>
            <a:ext cx="11332027" cy="4575612"/>
          </a:xfrm>
          <a:prstGeom prst="rect">
            <a:avLst/>
          </a:prstGeom>
          <a:noFill/>
        </p:spPr>
        <p:txBody>
          <a:bodyPr wrap="square">
            <a:spAutoFit/>
          </a:bodyPr>
          <a:lstStyle/>
          <a:p>
            <a:pPr marL="742950" indent="-742950">
              <a:buAutoNum type="arabicPeriod" startAt="16"/>
            </a:pPr>
            <a:r>
              <a:rPr lang="tr-TR" sz="3600" b="1" dirty="0">
                <a:solidFill>
                  <a:srgbClr val="FFC000"/>
                </a:solidFill>
                <a:effectLst/>
                <a:latin typeface="Arial Narrow" panose="020B0606020202030204" pitchFamily="34" charset="0"/>
                <a:ea typeface="Times New Roman" panose="02020603050405020304" pitchFamily="18" charset="0"/>
              </a:rPr>
              <a:t>Aşağıdakilerden hangisi özel güvenlik görevlilerinin düzenleyebileceği tutanaklar arasında yer almaz? </a:t>
            </a:r>
          </a:p>
          <a:p>
            <a:endParaRPr lang="tr-TR" sz="3600" dirty="0">
              <a:effectLst/>
              <a:latin typeface="Times New Roman" panose="02020603050405020304" pitchFamily="18" charset="0"/>
              <a:ea typeface="Times New Roman" panose="02020603050405020304" pitchFamily="18" charset="0"/>
            </a:endParaRPr>
          </a:p>
          <a:p>
            <a:pPr>
              <a:spcAft>
                <a:spcPts val="60"/>
              </a:spcAft>
            </a:pPr>
            <a:r>
              <a:rPr lang="tr-TR" sz="3600" dirty="0">
                <a:effectLst/>
                <a:latin typeface="Arial Narrow" panose="020B0606020202030204" pitchFamily="34" charset="0"/>
                <a:ea typeface="SimSun" panose="02010600030101010101" pitchFamily="2" charset="-122"/>
                <a:cs typeface="Verdana" panose="020B0604030504040204" pitchFamily="34" charset="0"/>
              </a:rPr>
              <a:t>A) Yer gösterme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pPr>
              <a:spcAft>
                <a:spcPts val="60"/>
              </a:spcAft>
            </a:pPr>
            <a:r>
              <a:rPr lang="tr-TR" sz="3600" dirty="0">
                <a:effectLst/>
                <a:latin typeface="Arial Narrow" panose="020B0606020202030204" pitchFamily="34" charset="0"/>
                <a:ea typeface="SimSun" panose="02010600030101010101" pitchFamily="2" charset="-122"/>
                <a:cs typeface="Verdana" panose="020B0604030504040204" pitchFamily="34" charset="0"/>
              </a:rPr>
              <a:t>B) İhbar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pPr>
              <a:spcAft>
                <a:spcPts val="60"/>
              </a:spcAft>
            </a:pPr>
            <a:r>
              <a:rPr lang="tr-TR" sz="3600" dirty="0">
                <a:effectLst/>
                <a:latin typeface="Arial Narrow" panose="020B0606020202030204" pitchFamily="34" charset="0"/>
                <a:ea typeface="SimSun" panose="02010600030101010101" pitchFamily="2" charset="-122"/>
                <a:cs typeface="Verdana" panose="020B0604030504040204" pitchFamily="34" charset="0"/>
              </a:rPr>
              <a:t>C) Emanete alma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pPr>
              <a:spcAft>
                <a:spcPts val="60"/>
              </a:spcAft>
            </a:pPr>
            <a:r>
              <a:rPr lang="tr-TR" sz="3600" dirty="0">
                <a:effectLst/>
                <a:latin typeface="Arial Narrow" panose="020B0606020202030204" pitchFamily="34" charset="0"/>
                <a:ea typeface="SimSun" panose="02010600030101010101" pitchFamily="2" charset="-122"/>
                <a:cs typeface="Verdana" panose="020B0604030504040204" pitchFamily="34" charset="0"/>
              </a:rPr>
              <a:t>D) Yakalama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r>
              <a:rPr lang="tr-TR" sz="3600" dirty="0">
                <a:effectLst/>
                <a:latin typeface="Arial Narrow" panose="020B0606020202030204" pitchFamily="34" charset="0"/>
                <a:ea typeface="SimSun" panose="02010600030101010101" pitchFamily="2" charset="-122"/>
                <a:cs typeface="Verdana" panose="020B0604030504040204" pitchFamily="34" charset="0"/>
              </a:rPr>
              <a:t>E) Olay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p:txBody>
      </p:sp>
    </p:spTree>
    <p:extLst>
      <p:ext uri="{BB962C8B-B14F-4D97-AF65-F5344CB8AC3E}">
        <p14:creationId xmlns:p14="http://schemas.microsoft.com/office/powerpoint/2010/main" val="3320562995"/>
      </p:ext>
    </p:extLst>
  </p:cSld>
  <p:clrMapOvr>
    <a:masterClrMapping/>
  </p:clrMapOvr>
  <p:transition spd="med">
    <p:pull/>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A519F-1C1D-5A9F-D5A6-49ACCF477C27}"/>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769FDF2B-7426-DC33-8AA3-331F3A43353F}"/>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028ED87C-7002-F448-F99B-07A87011E54F}"/>
              </a:ext>
            </a:extLst>
          </p:cNvPr>
          <p:cNvSpPr txBox="1"/>
          <p:nvPr/>
        </p:nvSpPr>
        <p:spPr>
          <a:xfrm>
            <a:off x="538843" y="979714"/>
            <a:ext cx="11332027" cy="4601260"/>
          </a:xfrm>
          <a:prstGeom prst="rect">
            <a:avLst/>
          </a:prstGeom>
          <a:noFill/>
        </p:spPr>
        <p:txBody>
          <a:bodyPr wrap="square">
            <a:spAutoFit/>
          </a:bodyPr>
          <a:lstStyle/>
          <a:p>
            <a:pPr>
              <a:spcAft>
                <a:spcPts val="70"/>
              </a:spcAft>
            </a:pPr>
            <a:r>
              <a:rPr lang="tr-TR" sz="3600" b="1" dirty="0">
                <a:solidFill>
                  <a:srgbClr val="FFC000"/>
                </a:solidFill>
                <a:effectLst/>
                <a:latin typeface="Arial Narrow" panose="020B0606020202030204" pitchFamily="34" charset="0"/>
                <a:ea typeface="SimSun" panose="02010600030101010101" pitchFamily="2" charset="-122"/>
                <a:cs typeface="Verdana" panose="020B0604030504040204" pitchFamily="34" charset="0"/>
              </a:rPr>
              <a:t>17. Aşağıdakilerden hangisi özel güvenlik görevlisinin düzenleyebileceği tutanaklardan biri değildir? </a:t>
            </a:r>
          </a:p>
          <a:p>
            <a:pPr>
              <a:spcAft>
                <a:spcPts val="70"/>
              </a:spcAft>
            </a:pP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pPr>
              <a:spcAft>
                <a:spcPts val="70"/>
              </a:spcAft>
            </a:pPr>
            <a:r>
              <a:rPr lang="tr-TR" sz="3600" b="1" dirty="0">
                <a:effectLst/>
                <a:latin typeface="Arial Narrow" panose="020B0606020202030204" pitchFamily="34" charset="0"/>
                <a:ea typeface="SimSun" panose="02010600030101010101" pitchFamily="2" charset="-122"/>
                <a:cs typeface="Verdana" panose="020B0604030504040204" pitchFamily="34" charset="0"/>
              </a:rPr>
              <a:t>A) </a:t>
            </a:r>
            <a:r>
              <a:rPr lang="tr-TR" sz="3600" dirty="0">
                <a:effectLst/>
                <a:latin typeface="Arial Narrow" panose="020B0606020202030204" pitchFamily="34" charset="0"/>
                <a:ea typeface="SimSun" panose="02010600030101010101" pitchFamily="2" charset="-122"/>
                <a:cs typeface="Verdana" panose="020B0604030504040204" pitchFamily="34" charset="0"/>
              </a:rPr>
              <a:t>Şüpheli Teşhis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pPr>
              <a:spcAft>
                <a:spcPts val="70"/>
              </a:spcAft>
            </a:pPr>
            <a:r>
              <a:rPr lang="tr-TR" sz="3600" b="1" dirty="0">
                <a:effectLst/>
                <a:latin typeface="Arial Narrow" panose="020B0606020202030204" pitchFamily="34" charset="0"/>
                <a:ea typeface="SimSun" panose="02010600030101010101" pitchFamily="2" charset="-122"/>
                <a:cs typeface="Verdana" panose="020B0604030504040204" pitchFamily="34" charset="0"/>
              </a:rPr>
              <a:t>B) </a:t>
            </a:r>
            <a:r>
              <a:rPr lang="tr-TR" sz="3600" dirty="0">
                <a:effectLst/>
                <a:latin typeface="Arial Narrow" panose="020B0606020202030204" pitchFamily="34" charset="0"/>
                <a:ea typeface="SimSun" panose="02010600030101010101" pitchFamily="2" charset="-122"/>
                <a:cs typeface="Verdana" panose="020B0604030504040204" pitchFamily="34" charset="0"/>
              </a:rPr>
              <a:t>Olay Tespit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pPr>
              <a:spcAft>
                <a:spcPts val="70"/>
              </a:spcAft>
            </a:pPr>
            <a:r>
              <a:rPr lang="tr-TR" sz="3600" b="1" dirty="0">
                <a:effectLst/>
                <a:latin typeface="Arial Narrow" panose="020B0606020202030204" pitchFamily="34" charset="0"/>
                <a:ea typeface="SimSun" panose="02010600030101010101" pitchFamily="2" charset="-122"/>
                <a:cs typeface="Verdana" panose="020B0604030504040204" pitchFamily="34" charset="0"/>
              </a:rPr>
              <a:t>C) </a:t>
            </a:r>
            <a:r>
              <a:rPr lang="tr-TR" sz="3600" dirty="0">
                <a:effectLst/>
                <a:latin typeface="Arial Narrow" panose="020B0606020202030204" pitchFamily="34" charset="0"/>
                <a:ea typeface="SimSun" panose="02010600030101010101" pitchFamily="2" charset="-122"/>
                <a:cs typeface="Verdana" panose="020B0604030504040204" pitchFamily="34" charset="0"/>
              </a:rPr>
              <a:t>Yakalama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pPr>
              <a:spcAft>
                <a:spcPts val="70"/>
              </a:spcAft>
            </a:pPr>
            <a:r>
              <a:rPr lang="tr-TR" sz="3600" b="1" dirty="0">
                <a:effectLst/>
                <a:latin typeface="Arial Narrow" panose="020B0606020202030204" pitchFamily="34" charset="0"/>
                <a:ea typeface="SimSun" panose="02010600030101010101" pitchFamily="2" charset="-122"/>
                <a:cs typeface="Verdana" panose="020B0604030504040204" pitchFamily="34" charset="0"/>
              </a:rPr>
              <a:t>D) </a:t>
            </a:r>
            <a:r>
              <a:rPr lang="tr-TR" sz="3600" dirty="0">
                <a:effectLst/>
                <a:latin typeface="Arial Narrow" panose="020B0606020202030204" pitchFamily="34" charset="0"/>
                <a:ea typeface="SimSun" panose="02010600030101010101" pitchFamily="2" charset="-122"/>
                <a:cs typeface="Verdana" panose="020B0604030504040204" pitchFamily="34" charset="0"/>
              </a:rPr>
              <a:t>Emanete Alma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a:p>
            <a:r>
              <a:rPr lang="tr-TR" sz="3600" b="1" dirty="0">
                <a:effectLst/>
                <a:latin typeface="Arial Narrow" panose="020B0606020202030204" pitchFamily="34" charset="0"/>
                <a:ea typeface="SimSun" panose="02010600030101010101" pitchFamily="2" charset="-122"/>
                <a:cs typeface="Verdana" panose="020B0604030504040204" pitchFamily="34" charset="0"/>
              </a:rPr>
              <a:t>E) </a:t>
            </a:r>
            <a:r>
              <a:rPr lang="tr-TR" sz="3600" dirty="0">
                <a:effectLst/>
                <a:latin typeface="Arial Narrow" panose="020B0606020202030204" pitchFamily="34" charset="0"/>
                <a:ea typeface="SimSun" panose="02010600030101010101" pitchFamily="2" charset="-122"/>
                <a:cs typeface="Verdana" panose="020B0604030504040204" pitchFamily="34" charset="0"/>
              </a:rPr>
              <a:t>Teslim Tesellüm Tutanağı </a:t>
            </a:r>
            <a:endParaRPr lang="tr-TR" sz="3600" dirty="0">
              <a:effectLst/>
              <a:latin typeface="Verdana" panose="020B0604030504040204" pitchFamily="34" charset="0"/>
              <a:ea typeface="SimSun" panose="02010600030101010101" pitchFamily="2" charset="-122"/>
              <a:cs typeface="Verdana" panose="020B0604030504040204" pitchFamily="34" charset="0"/>
            </a:endParaRPr>
          </a:p>
        </p:txBody>
      </p:sp>
    </p:spTree>
    <p:extLst>
      <p:ext uri="{BB962C8B-B14F-4D97-AF65-F5344CB8AC3E}">
        <p14:creationId xmlns:p14="http://schemas.microsoft.com/office/powerpoint/2010/main" val="1328780926"/>
      </p:ext>
    </p:extLst>
  </p:cSld>
  <p:clrMapOvr>
    <a:masterClrMapping/>
  </p:clrMapOvr>
  <p:transition spd="med">
    <p:pull/>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34367-C2CF-B5C4-00A0-B324E7F6B9C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6127EA02-C6E7-372D-BD17-8C99AFDB1A11}"/>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69206CAC-176A-59B0-D427-C612A4E2F91C}"/>
              </a:ext>
            </a:extLst>
          </p:cNvPr>
          <p:cNvSpPr txBox="1"/>
          <p:nvPr/>
        </p:nvSpPr>
        <p:spPr>
          <a:xfrm>
            <a:off x="538843" y="979714"/>
            <a:ext cx="11332027" cy="4524315"/>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SimSun" panose="02010600030101010101" pitchFamily="2" charset="-122"/>
                <a:cs typeface="Verdana" panose="020B0604030504040204" pitchFamily="34" charset="0"/>
              </a:rPr>
              <a:t>18. Özel güvenlik görevlileri Önder ile Yaşar görev alanı içerisinde tabanca bulmuşlardır. Tutanağı düzenlerken aşağıdakilerden hangisinin tutanakta belirtilmesine gerek yoktur? </a:t>
            </a:r>
          </a:p>
          <a:p>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A) Tabancanın çapı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B) Tabancanın rengi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C) Tabancanın seri numarası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D) Tabancanın markası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a:p>
            <a:r>
              <a:rPr lang="tr-TR" sz="3200" dirty="0">
                <a:effectLst/>
                <a:latin typeface="Arial Narrow" panose="020B0606020202030204" pitchFamily="34" charset="0"/>
                <a:ea typeface="SimSun" panose="02010600030101010101" pitchFamily="2" charset="-122"/>
                <a:cs typeface="Verdana" panose="020B0604030504040204" pitchFamily="34" charset="0"/>
              </a:rPr>
              <a:t>E) Tabancanın güncel fiyatı </a:t>
            </a:r>
            <a:endParaRPr lang="tr-TR" sz="3200" dirty="0">
              <a:effectLst/>
              <a:latin typeface="Verdana" panose="020B0604030504040204" pitchFamily="34" charset="0"/>
              <a:ea typeface="SimSun" panose="02010600030101010101" pitchFamily="2" charset="-122"/>
              <a:cs typeface="Verdana" panose="020B0604030504040204" pitchFamily="34" charset="0"/>
            </a:endParaRPr>
          </a:p>
        </p:txBody>
      </p:sp>
    </p:spTree>
    <p:extLst>
      <p:ext uri="{BB962C8B-B14F-4D97-AF65-F5344CB8AC3E}">
        <p14:creationId xmlns:p14="http://schemas.microsoft.com/office/powerpoint/2010/main" val="814762023"/>
      </p:ext>
    </p:extLst>
  </p:cSld>
  <p:clrMapOvr>
    <a:masterClrMapping/>
  </p:clrMapOvr>
  <p:transition spd="med">
    <p:pull/>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F8924-5393-EF93-6B5E-12F60420DF77}"/>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83B927FE-540F-9AD6-58D3-79E6EA2E33E3}"/>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EF27AED8-9C94-76B5-EBA6-C1140CF9792C}"/>
              </a:ext>
            </a:extLst>
          </p:cNvPr>
          <p:cNvSpPr txBox="1"/>
          <p:nvPr/>
        </p:nvSpPr>
        <p:spPr>
          <a:xfrm>
            <a:off x="538843" y="979714"/>
            <a:ext cx="11332027" cy="4832092"/>
          </a:xfrm>
          <a:prstGeom prst="rect">
            <a:avLst/>
          </a:prstGeom>
          <a:noFill/>
        </p:spPr>
        <p:txBody>
          <a:bodyPr wrap="square">
            <a:spAutoFit/>
          </a:bodyPr>
          <a:lstStyle/>
          <a:p>
            <a:r>
              <a:rPr lang="tr-TR" sz="2800" b="1" dirty="0">
                <a:solidFill>
                  <a:srgbClr val="FFC000"/>
                </a:solidFill>
                <a:effectLst/>
                <a:latin typeface="Arial Narrow" panose="020B0606020202030204" pitchFamily="34" charset="0"/>
                <a:ea typeface="Times New Roman" panose="02020603050405020304" pitchFamily="18" charset="0"/>
              </a:rPr>
              <a:t>19. Özel güvenlik görevlilerinin; suç öncesi ve esnasındaki görevlerini ifası sırasında herhangi bir olay, konu veya şahısla ilgili olarak mevcut durumu tespit etmek, gördüğü, duyduğu ve bizzat yaptığı inceleme ve araştırma ve ilgili hususları açıklamak üzere hazırladıkları tutanakların imza bölümünde en az kaç görevlinin imzası bulunmak zorundadır? </a:t>
            </a:r>
          </a:p>
          <a:p>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A) 1      </a:t>
            </a:r>
          </a:p>
          <a:p>
            <a:r>
              <a:rPr lang="tr-TR" sz="2800" dirty="0">
                <a:effectLst/>
                <a:latin typeface="Arial Narrow" panose="020B0606020202030204" pitchFamily="34" charset="0"/>
                <a:ea typeface="Times New Roman" panose="02020603050405020304" pitchFamily="18" charset="0"/>
              </a:rPr>
              <a:t>B) 3    </a:t>
            </a:r>
          </a:p>
          <a:p>
            <a:r>
              <a:rPr lang="tr-TR" sz="2800" dirty="0">
                <a:effectLst/>
                <a:latin typeface="Arial Narrow" panose="020B0606020202030204" pitchFamily="34" charset="0"/>
                <a:ea typeface="Times New Roman" panose="02020603050405020304" pitchFamily="18" charset="0"/>
              </a:rPr>
              <a:t>C) 2       </a:t>
            </a:r>
          </a:p>
          <a:p>
            <a:r>
              <a:rPr lang="tr-TR" sz="2800" dirty="0">
                <a:effectLst/>
                <a:latin typeface="Arial Narrow" panose="020B0606020202030204" pitchFamily="34" charset="0"/>
                <a:ea typeface="Times New Roman" panose="02020603050405020304" pitchFamily="18" charset="0"/>
              </a:rPr>
              <a:t>D) 4        </a:t>
            </a:r>
          </a:p>
          <a:p>
            <a:r>
              <a:rPr lang="tr-TR" sz="2800" dirty="0">
                <a:effectLst/>
                <a:latin typeface="Arial Narrow" panose="020B0606020202030204" pitchFamily="34" charset="0"/>
                <a:ea typeface="Times New Roman" panose="02020603050405020304" pitchFamily="18" charset="0"/>
              </a:rPr>
              <a:t>E) 6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353470"/>
      </p:ext>
    </p:extLst>
  </p:cSld>
  <p:clrMapOvr>
    <a:masterClrMapping/>
  </p:clrMapOvr>
  <p:transition spd="med">
    <p:pull/>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3F05C-51F0-AE1E-EE4A-6D222A62BC5D}"/>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76F27649-4112-16DA-03EA-099A74AB21A8}"/>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F013FED5-1397-44D8-2543-61E0CCC7BDD5}"/>
              </a:ext>
            </a:extLst>
          </p:cNvPr>
          <p:cNvSpPr txBox="1"/>
          <p:nvPr/>
        </p:nvSpPr>
        <p:spPr>
          <a:xfrm>
            <a:off x="538843" y="979714"/>
            <a:ext cx="11332027" cy="5016758"/>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Times New Roman" panose="02020603050405020304" pitchFamily="18" charset="0"/>
              </a:rPr>
              <a:t>20. Özel güvenlik görevlilerinin, görevlerine ilişkin yazacağı raporlarda uyulması gereken kurallar şekil kuralları ve içerik kuralları olmak üzere iki ana başlık altında sınıflandırılmıştır. Aşağıdakilerden hangisi rapor yazımında uyulması gereken içerik kurallarından birisidir? </a:t>
            </a:r>
          </a:p>
          <a:p>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A) Raporlar A4 veya A5 kâğıda yazılır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B) Kelimeler okunaklı ve doğru yazılmalıdır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C) Hitap bölümüne büyük harflerle raporun sunulduğu makam yazılır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D) Raporlar, konunun tam anlaşılması için gerektiğinde detaylı olmalıdır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E) Raporu yazan kişi ad, </a:t>
            </a:r>
            <a:r>
              <a:rPr lang="tr-TR" sz="3200" dirty="0" err="1">
                <a:effectLst/>
                <a:latin typeface="Arial Narrow" panose="020B0606020202030204" pitchFamily="34" charset="0"/>
                <a:ea typeface="Times New Roman" panose="02020603050405020304" pitchFamily="18" charset="0"/>
              </a:rPr>
              <a:t>soyad</a:t>
            </a:r>
            <a:r>
              <a:rPr lang="tr-TR" sz="3200" dirty="0">
                <a:effectLst/>
                <a:latin typeface="Arial Narrow" panose="020B0606020202030204" pitchFamily="34" charset="0"/>
                <a:ea typeface="Times New Roman" panose="02020603050405020304" pitchFamily="18" charset="0"/>
              </a:rPr>
              <a:t> ve </a:t>
            </a:r>
            <a:r>
              <a:rPr lang="tr-TR" sz="3200" dirty="0" err="1">
                <a:effectLst/>
                <a:latin typeface="Arial Narrow" panose="020B0606020202030204" pitchFamily="34" charset="0"/>
                <a:ea typeface="Times New Roman" panose="02020603050405020304" pitchFamily="18" charset="0"/>
              </a:rPr>
              <a:t>ünvanını</a:t>
            </a:r>
            <a:r>
              <a:rPr lang="tr-TR" sz="3200" dirty="0">
                <a:effectLst/>
                <a:latin typeface="Arial Narrow" panose="020B0606020202030204" pitchFamily="34" charset="0"/>
                <a:ea typeface="Times New Roman" panose="02020603050405020304" pitchFamily="18" charset="0"/>
              </a:rPr>
              <a:t> yazarak imzalamalıdır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93763527"/>
      </p:ext>
    </p:extLst>
  </p:cSld>
  <p:clrMapOvr>
    <a:masterClrMapping/>
  </p:clrMapOvr>
  <p:transition spd="med">
    <p:pull/>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43458-02C3-8D80-940F-EC0065E275E5}"/>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6401EFFE-BE48-7F23-10B9-98DAE2FD72AC}"/>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8916D3DD-4EA6-F85B-C309-0FCB74C3E91B}"/>
              </a:ext>
            </a:extLst>
          </p:cNvPr>
          <p:cNvSpPr txBox="1"/>
          <p:nvPr/>
        </p:nvSpPr>
        <p:spPr>
          <a:xfrm>
            <a:off x="538843" y="979714"/>
            <a:ext cx="11332027" cy="5016758"/>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Times New Roman" panose="02020603050405020304" pitchFamily="18" charset="0"/>
              </a:rPr>
              <a:t>21. Aşağıdakilerden hangisi not alırken yapılmaması gereken hususlardan birisidir? </a:t>
            </a:r>
          </a:p>
          <a:p>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A) Notta kişisel düşünce ve yorumlara yer verilir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B) Bilgisine başvurulan ve bilgi vermemekle birlikte konuşulan kişilerin kimlik bilgileri yer alır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C) Not, mümkün olduğu kadar detaylı olmalıdır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D) İşlemlerin ve olayın meydana geliş zamanı ve sırası esas alınır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E) Konum ve yer belirten ifadelerde sabit bir yer ya da nesne baz alınmalı, yön ve mesafe belirtilmelidir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75745893"/>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A7837-7439-1D1E-D3DB-ECB746C03E74}"/>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F234ADE9-A1A5-1CE0-F6EC-34F0C6395F33}"/>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7C9108A1-71FD-AEB0-0E44-F791B7A4B453}"/>
              </a:ext>
            </a:extLst>
          </p:cNvPr>
          <p:cNvSpPr txBox="1"/>
          <p:nvPr/>
        </p:nvSpPr>
        <p:spPr>
          <a:xfrm>
            <a:off x="996042" y="737959"/>
            <a:ext cx="10531929" cy="6008633"/>
          </a:xfrm>
          <a:prstGeom prst="rect">
            <a:avLst/>
          </a:prstGeom>
          <a:noFill/>
        </p:spPr>
        <p:txBody>
          <a:bodyPr wrap="square">
            <a:spAutoFit/>
          </a:bodyPr>
          <a:lstStyle/>
          <a:p>
            <a:r>
              <a:rPr lang="tr-TR" sz="2400" b="1" dirty="0">
                <a:solidFill>
                  <a:srgbClr val="FFFF00"/>
                </a:solidFill>
                <a:effectLst/>
                <a:latin typeface="Arial Narrow" panose="020B0606020202030204" pitchFamily="34" charset="0"/>
                <a:ea typeface="Times New Roman" panose="02020603050405020304" pitchFamily="18" charset="0"/>
              </a:rPr>
              <a:t>Not Alma Teknikleri </a:t>
            </a:r>
            <a:endParaRPr lang="tr-TR" sz="2400" dirty="0">
              <a:solidFill>
                <a:srgbClr val="FFFF00"/>
              </a:solidFill>
              <a:effectLst/>
              <a:latin typeface="Times New Roman" panose="02020603050405020304" pitchFamily="18" charset="0"/>
              <a:ea typeface="Times New Roman" panose="02020603050405020304" pitchFamily="18" charset="0"/>
            </a:endParaRPr>
          </a:p>
          <a:p>
            <a:r>
              <a:rPr lang="tr-TR" dirty="0">
                <a:effectLst/>
                <a:latin typeface="Arial Narrow" panose="020B0606020202030204" pitchFamily="34" charset="0"/>
                <a:ea typeface="Times New Roman" panose="02020603050405020304" pitchFamily="18" charset="0"/>
              </a:rPr>
              <a:t>Alınan notlar, olay veya işlerin oluş sırasına göre düzenlenmeli; detaylar atlanmamalıdır. Olumsuzluklar ve alışılmadık durumlar mutlaka not alınmalı, konum ve yer belirten ifadeler kullanılırken sabit bir eşya baz alınmalı, yön ve mesafe mutlaka belirtilmelidir. Not alırken rapor veya tutanak tanziminde olduğu gibi kalemin değiştirilmemesine, silinti ve kazıntı yapılmamasına dikkat edilmelidir. </a:t>
            </a:r>
            <a:endParaRPr lang="tr-TR" dirty="0">
              <a:effectLst/>
              <a:latin typeface="Times New Roman" panose="02020603050405020304" pitchFamily="18" charset="0"/>
              <a:ea typeface="Times New Roman" panose="02020603050405020304" pitchFamily="18" charset="0"/>
            </a:endParaRPr>
          </a:p>
          <a:p>
            <a:pPr marL="1600200" lvl="3" indent="-228600">
              <a:lnSpc>
                <a:spcPct val="115000"/>
              </a:lnSpc>
              <a:buFont typeface="Wingdings" panose="05000000000000000000" pitchFamily="2" charset="2"/>
              <a:buChar char=""/>
            </a:pPr>
            <a:r>
              <a:rPr lang="tr-TR" dirty="0">
                <a:effectLst/>
                <a:latin typeface="Arial Narrow" panose="020B0606020202030204" pitchFamily="34" charset="0"/>
                <a:ea typeface="Calibri" panose="020F0502020204030204" pitchFamily="34" charset="0"/>
                <a:cs typeface="Times New Roman" panose="02020603050405020304" pitchFamily="18" charset="0"/>
              </a:rPr>
              <a:t>Not tutmada, güvenlik görevlilerinin gözlemleri eksiksiz olarak yazıya geçirilmelidir.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15000"/>
              </a:lnSpc>
              <a:buFont typeface="Wingdings" panose="05000000000000000000" pitchFamily="2" charset="2"/>
              <a:buChar char=""/>
            </a:pPr>
            <a:r>
              <a:rPr lang="tr-TR" dirty="0">
                <a:effectLst/>
                <a:latin typeface="Arial Narrow" panose="020B0606020202030204" pitchFamily="34" charset="0"/>
                <a:ea typeface="Calibri" panose="020F0502020204030204" pitchFamily="34" charset="0"/>
                <a:cs typeface="Times New Roman" panose="02020603050405020304" pitchFamily="18" charset="0"/>
              </a:rPr>
              <a:t>Not alırken, not defterinin sayfaları numaralandırılmalı ve yırtılmamalı, o günkü görevli ekipte çalışan personelin adları deftere yazılmalıdır.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15000"/>
              </a:lnSpc>
              <a:buFont typeface="Wingdings" panose="05000000000000000000" pitchFamily="2" charset="2"/>
              <a:buChar char=""/>
            </a:pPr>
            <a:r>
              <a:rPr lang="tr-TR" dirty="0">
                <a:effectLst/>
                <a:latin typeface="Arial Narrow" panose="020B0606020202030204" pitchFamily="34" charset="0"/>
                <a:ea typeface="Calibri" panose="020F0502020204030204" pitchFamily="34" charset="0"/>
                <a:cs typeface="Times New Roman" panose="02020603050405020304" pitchFamily="18" charset="0"/>
              </a:rPr>
              <a:t>Not defterinin ilgili sayfasına düzenli olarak tarih atılmalı, defter günlük olarak tutulmalı, vukuat olmamış olsa dahi defterin kullanılmadığına dair bilgi notu yazılmalıdır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15000"/>
              </a:lnSpc>
              <a:buFont typeface="Wingdings" panose="05000000000000000000" pitchFamily="2" charset="2"/>
              <a:buChar char=""/>
            </a:pPr>
            <a:r>
              <a:rPr lang="tr-TR" dirty="0">
                <a:effectLst/>
                <a:latin typeface="Arial Narrow" panose="020B0606020202030204" pitchFamily="34" charset="0"/>
                <a:ea typeface="Calibri" panose="020F0502020204030204" pitchFamily="34" charset="0"/>
                <a:cs typeface="Times New Roman" panose="02020603050405020304" pitchFamily="18" charset="0"/>
              </a:rPr>
              <a:t>Bütün yazılar tek tür kalemle yazılmalı ve hiçbir şey silinmemeli, not düzeltilecekse bile üzeri çizilip doğrusu yazılmalı, yanına da paraf atarak “çizildi” yazılmalıdır.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15000"/>
              </a:lnSpc>
              <a:buFont typeface="Wingdings" panose="05000000000000000000" pitchFamily="2" charset="2"/>
              <a:buChar char=""/>
            </a:pPr>
            <a:r>
              <a:rPr lang="tr-TR" dirty="0">
                <a:effectLst/>
                <a:latin typeface="Arial Narrow" panose="020B0606020202030204" pitchFamily="34" charset="0"/>
                <a:ea typeface="Calibri" panose="020F0502020204030204" pitchFamily="34" charset="0"/>
                <a:cs typeface="Times New Roman" panose="02020603050405020304" pitchFamily="18" charset="0"/>
              </a:rPr>
              <a:t>Notta değişiklik yapılması lazım geliyorsa üzeri tek çizgi ile çizilip (karalamaksızın) doğrusu yazılmalı, imza atılıp çizildiği belirtilmelidir.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15000"/>
              </a:lnSpc>
              <a:buFont typeface="Wingdings" panose="05000000000000000000" pitchFamily="2" charset="2"/>
              <a:buChar char=""/>
            </a:pPr>
            <a:r>
              <a:rPr lang="tr-TR" dirty="0">
                <a:effectLst/>
                <a:latin typeface="Arial Narrow" panose="020B0606020202030204" pitchFamily="34" charset="0"/>
                <a:ea typeface="Calibri" panose="020F0502020204030204" pitchFamily="34" charset="0"/>
                <a:cs typeface="Times New Roman" panose="02020603050405020304" pitchFamily="18" charset="0"/>
              </a:rPr>
              <a:t>Olay yerinde görülen bütün ayrıntılar eksiksiz bir şekilde yazılmalı, olayla alakası ve bilgisi olan kişilerin isimleri not alınmalıdır.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15000"/>
              </a:lnSpc>
              <a:buFont typeface="Wingdings" panose="05000000000000000000" pitchFamily="2" charset="2"/>
              <a:buChar char=""/>
            </a:pPr>
            <a:r>
              <a:rPr lang="tr-TR" dirty="0">
                <a:effectLst/>
                <a:latin typeface="Arial Narrow" panose="020B0606020202030204" pitchFamily="34" charset="0"/>
                <a:ea typeface="Calibri" panose="020F0502020204030204" pitchFamily="34" charset="0"/>
                <a:cs typeface="Times New Roman" panose="02020603050405020304" pitchFamily="18" charset="0"/>
              </a:rPr>
              <a:t>Not tutma işlemi sırasında olağan dışı tüm olaylar mutlaka not defterine yukarıda anlatılan not alma tekniği usulünce eklenmelidir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15000"/>
              </a:lnSpc>
              <a:spcAft>
                <a:spcPts val="1000"/>
              </a:spcAft>
              <a:buFont typeface="Wingdings" panose="05000000000000000000" pitchFamily="2" charset="2"/>
              <a:buChar char=""/>
            </a:pPr>
            <a:r>
              <a:rPr lang="tr-TR" dirty="0">
                <a:effectLst/>
                <a:latin typeface="Arial Narrow" panose="020B0606020202030204" pitchFamily="34" charset="0"/>
                <a:ea typeface="Calibri" panose="020F0502020204030204" pitchFamily="34" charset="0"/>
                <a:cs typeface="Times New Roman" panose="02020603050405020304" pitchFamily="18" charset="0"/>
              </a:rPr>
              <a:t>Notta kişisel düşünce ve yorumlar yer almaz, </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1300285"/>
      </p:ext>
    </p:extLst>
  </p:cSld>
  <p:clrMapOvr>
    <a:masterClrMapping/>
  </p:clrMapOvr>
  <p:transition spd="med">
    <p:pull/>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71B6A-CD40-6C41-D62F-8454BC007DFE}"/>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456CD2A0-BCD0-704E-B079-F9CE637869B0}"/>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BEE7DC13-7A3D-54D9-39E3-49F7A7371A14}"/>
              </a:ext>
            </a:extLst>
          </p:cNvPr>
          <p:cNvSpPr txBox="1"/>
          <p:nvPr/>
        </p:nvSpPr>
        <p:spPr>
          <a:xfrm>
            <a:off x="538843" y="979714"/>
            <a:ext cx="11332027" cy="4401205"/>
          </a:xfrm>
          <a:prstGeom prst="rect">
            <a:avLst/>
          </a:prstGeom>
          <a:noFill/>
        </p:spPr>
        <p:txBody>
          <a:bodyPr wrap="square">
            <a:spAutoFit/>
          </a:bodyPr>
          <a:lstStyle/>
          <a:p>
            <a:r>
              <a:rPr lang="tr-TR" sz="4000" b="1" dirty="0">
                <a:solidFill>
                  <a:srgbClr val="FFC000"/>
                </a:solidFill>
                <a:effectLst/>
                <a:latin typeface="Arial Narrow" panose="020B0606020202030204" pitchFamily="34" charset="0"/>
                <a:ea typeface="Times New Roman" panose="02020603050405020304" pitchFamily="18" charset="0"/>
              </a:rPr>
              <a:t>22.Tutanaklar ilgili hangi ifade doğrudur? </a:t>
            </a:r>
          </a:p>
          <a:p>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A) Tutanaklar kurşun kalemle yazılmalıdır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B) Tutanaklar kağıdın sadece bir yüzüne yazılmalıdır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C) Tutanaklar üzerinde silinti ve kazıntı yapılabilir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D) Tutanaklar sadece bilgisayar ile yazılmalıdır </a:t>
            </a:r>
            <a:endParaRPr lang="tr-TR" sz="4000" dirty="0">
              <a:effectLst/>
              <a:latin typeface="Times New Roman" panose="02020603050405020304" pitchFamily="18" charset="0"/>
              <a:ea typeface="Times New Roman" panose="02020603050405020304" pitchFamily="18" charset="0"/>
            </a:endParaRPr>
          </a:p>
          <a:p>
            <a:r>
              <a:rPr lang="tr-TR" sz="4000" dirty="0">
                <a:effectLst/>
                <a:latin typeface="Arial Narrow" panose="020B0606020202030204" pitchFamily="34" charset="0"/>
                <a:ea typeface="Times New Roman" panose="02020603050405020304" pitchFamily="18" charset="0"/>
              </a:rPr>
              <a:t>E) Tutanaklarda gereksiz bilgilere yer verilebilir </a:t>
            </a:r>
            <a:endParaRPr lang="tr-TR"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41274153"/>
      </p:ext>
    </p:extLst>
  </p:cSld>
  <p:clrMapOvr>
    <a:masterClrMapping/>
  </p:clrMapOvr>
  <p:transition spd="med">
    <p:pull/>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B67C3-7033-64FE-45DF-4A9F70518C65}"/>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D31B7D08-3F9C-1E35-42A5-FAE1D84D33B3}"/>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E1229161-D8F7-5C23-8B04-4F8213F6CD90}"/>
              </a:ext>
            </a:extLst>
          </p:cNvPr>
          <p:cNvSpPr txBox="1"/>
          <p:nvPr/>
        </p:nvSpPr>
        <p:spPr>
          <a:xfrm>
            <a:off x="538843" y="979714"/>
            <a:ext cx="11332027" cy="4524315"/>
          </a:xfrm>
          <a:prstGeom prst="rect">
            <a:avLst/>
          </a:prstGeom>
          <a:noFill/>
        </p:spPr>
        <p:txBody>
          <a:bodyPr wrap="square">
            <a:spAutoFit/>
          </a:bodyPr>
          <a:lstStyle/>
          <a:p>
            <a:r>
              <a:rPr lang="tr-TR" sz="3600" b="1" dirty="0">
                <a:solidFill>
                  <a:srgbClr val="FFC000"/>
                </a:solidFill>
                <a:effectLst/>
                <a:latin typeface="Arial Narrow" panose="020B0606020202030204" pitchFamily="34" charset="0"/>
                <a:ea typeface="Times New Roman" panose="02020603050405020304" pitchFamily="18" charset="0"/>
              </a:rPr>
              <a:t>23. Aşağıdakilerden hangisi özel güvenlik görevlilerinin tutabileceği tutanaklar arasında yer alır? </a:t>
            </a:r>
          </a:p>
          <a:p>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A) Yer gösterme tutanağı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B) Olay yeri inceleme tutanağı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C) Emanete alma tutanağı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D) Konut arama tutanağı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E) Otopsi tutanağı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18081547"/>
      </p:ext>
    </p:extLst>
  </p:cSld>
  <p:clrMapOvr>
    <a:masterClrMapping/>
  </p:clrMapOvr>
  <p:transition spd="med">
    <p:pull/>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C1404-EFA5-7500-5844-1915F4795CA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07CFB685-3FB2-7BAF-A317-16EB13696276}"/>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DAB77A05-C3BA-218E-8C53-B839EF42BB94}"/>
              </a:ext>
            </a:extLst>
          </p:cNvPr>
          <p:cNvSpPr txBox="1"/>
          <p:nvPr/>
        </p:nvSpPr>
        <p:spPr>
          <a:xfrm>
            <a:off x="538843" y="979714"/>
            <a:ext cx="11332027" cy="5078313"/>
          </a:xfrm>
          <a:prstGeom prst="rect">
            <a:avLst/>
          </a:prstGeom>
          <a:noFill/>
        </p:spPr>
        <p:txBody>
          <a:bodyPr wrap="square">
            <a:spAutoFit/>
          </a:bodyPr>
          <a:lstStyle/>
          <a:p>
            <a:r>
              <a:rPr lang="tr-TR" sz="3600" b="1" dirty="0">
                <a:solidFill>
                  <a:srgbClr val="FFC000"/>
                </a:solidFill>
                <a:effectLst/>
                <a:latin typeface="Arial Narrow" panose="020B0606020202030204" pitchFamily="34" charset="0"/>
                <a:ea typeface="Times New Roman" panose="02020603050405020304" pitchFamily="18" charset="0"/>
              </a:rPr>
              <a:t>24. Aşağıdakilerden hangisi tutanağın bölümleri arasında yer almaz?</a:t>
            </a:r>
          </a:p>
          <a:p>
            <a:endParaRPr lang="tr-TR" sz="3600" b="1" dirty="0">
              <a:latin typeface="Arial Narrow" panose="020B0606020202030204" pitchFamily="34" charset="0"/>
              <a:ea typeface="Times New Roman" panose="02020603050405020304" pitchFamily="18" charset="0"/>
            </a:endParaRPr>
          </a:p>
          <a:p>
            <a:r>
              <a:rPr lang="tr-TR" sz="3600" b="1" dirty="0">
                <a:effectLst/>
                <a:latin typeface="Arial Narrow" panose="020B0606020202030204" pitchFamily="34" charset="0"/>
                <a:ea typeface="Times New Roman" panose="02020603050405020304" pitchFamily="18" charset="0"/>
              </a:rPr>
              <a:t>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A) Başlık    </a:t>
            </a:r>
          </a:p>
          <a:p>
            <a:r>
              <a:rPr lang="tr-TR" sz="3600" dirty="0">
                <a:effectLst/>
                <a:latin typeface="Arial Narrow" panose="020B0606020202030204" pitchFamily="34" charset="0"/>
                <a:ea typeface="Times New Roman" panose="02020603050405020304" pitchFamily="18" charset="0"/>
              </a:rPr>
              <a:t>B) İmza     </a:t>
            </a:r>
          </a:p>
          <a:p>
            <a:r>
              <a:rPr lang="tr-TR" sz="3600" dirty="0">
                <a:effectLst/>
                <a:latin typeface="Arial Narrow" panose="020B0606020202030204" pitchFamily="34" charset="0"/>
                <a:ea typeface="Times New Roman" panose="02020603050405020304" pitchFamily="18" charset="0"/>
              </a:rPr>
              <a:t>C) Saat </a:t>
            </a:r>
            <a:endParaRPr lang="tr-TR" sz="3600" dirty="0">
              <a:effectLst/>
              <a:latin typeface="Times New Roman" panose="02020603050405020304" pitchFamily="18" charset="0"/>
              <a:ea typeface="Times New Roman" panose="02020603050405020304" pitchFamily="18" charset="0"/>
            </a:endParaRPr>
          </a:p>
          <a:p>
            <a:r>
              <a:rPr lang="tr-TR" sz="3600" dirty="0">
                <a:effectLst/>
                <a:latin typeface="Arial Narrow" panose="020B0606020202030204" pitchFamily="34" charset="0"/>
                <a:ea typeface="Times New Roman" panose="02020603050405020304" pitchFamily="18" charset="0"/>
              </a:rPr>
              <a:t>D) Tarih      </a:t>
            </a:r>
          </a:p>
          <a:p>
            <a:r>
              <a:rPr lang="tr-TR" sz="3600" dirty="0">
                <a:effectLst/>
                <a:latin typeface="Arial Narrow" panose="020B0606020202030204" pitchFamily="34" charset="0"/>
                <a:ea typeface="Times New Roman" panose="02020603050405020304" pitchFamily="18" charset="0"/>
              </a:rPr>
              <a:t>E) İnceleme </a:t>
            </a:r>
            <a:endParaRPr lang="tr-T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4451847"/>
      </p:ext>
    </p:extLst>
  </p:cSld>
  <p:clrMapOvr>
    <a:masterClrMapping/>
  </p:clrMapOvr>
  <p:transition spd="med">
    <p:pull/>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BFC20-8C83-C552-2A77-7BECB959D334}"/>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6F8E8A26-B01C-1942-2834-439491E33F34}"/>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A4534CEA-4651-27FC-9E57-DED8A2A5A1F7}"/>
              </a:ext>
            </a:extLst>
          </p:cNvPr>
          <p:cNvSpPr txBox="1"/>
          <p:nvPr/>
        </p:nvSpPr>
        <p:spPr>
          <a:xfrm>
            <a:off x="538843" y="979714"/>
            <a:ext cx="11332027" cy="5016758"/>
          </a:xfrm>
          <a:prstGeom prst="rect">
            <a:avLst/>
          </a:prstGeom>
          <a:noFill/>
        </p:spPr>
        <p:txBody>
          <a:bodyPr wrap="square">
            <a:spAutoFit/>
          </a:bodyPr>
          <a:lstStyle/>
          <a:p>
            <a:r>
              <a:rPr lang="tr-TR" sz="3200" b="1" dirty="0">
                <a:solidFill>
                  <a:srgbClr val="FFC000"/>
                </a:solidFill>
                <a:effectLst/>
                <a:latin typeface="Arial Narrow" panose="020B0606020202030204" pitchFamily="34" charset="0"/>
                <a:ea typeface="Times New Roman" panose="02020603050405020304" pitchFamily="18" charset="0"/>
              </a:rPr>
              <a:t>25. Aşağıdakilerden hangisi rapor yazımında şekil kurallarından biri değildir? </a:t>
            </a:r>
          </a:p>
          <a:p>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A) Raporlar sadece A5 </a:t>
            </a:r>
            <a:r>
              <a:rPr lang="tr-TR" sz="3200" dirty="0" err="1">
                <a:effectLst/>
                <a:latin typeface="Arial Narrow" panose="020B0606020202030204" pitchFamily="34" charset="0"/>
                <a:ea typeface="Times New Roman" panose="02020603050405020304" pitchFamily="18" charset="0"/>
              </a:rPr>
              <a:t>ebatında</a:t>
            </a:r>
            <a:r>
              <a:rPr lang="tr-TR" sz="3200" dirty="0">
                <a:effectLst/>
                <a:latin typeface="Arial Narrow" panose="020B0606020202030204" pitchFamily="34" charset="0"/>
                <a:ea typeface="Times New Roman" panose="02020603050405020304" pitchFamily="18" charset="0"/>
              </a:rPr>
              <a:t> kağıda yazılır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B) Kelimler okunaklı ve doğru yazılmalıdır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C) Raporlar mümkünse bilgisayar ortamında yazılmalıdır, imkan yoksa el yazısı ile de yazılabilir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D) Hitap bölümüne büyük harflerle ve herhangi bir kısaltma yapmadan raporu sunulduğu makam yazılır </a:t>
            </a:r>
            <a:endParaRPr lang="tr-TR" sz="3200" dirty="0">
              <a:effectLst/>
              <a:latin typeface="Times New Roman" panose="02020603050405020304" pitchFamily="18" charset="0"/>
              <a:ea typeface="Times New Roman" panose="02020603050405020304" pitchFamily="18" charset="0"/>
            </a:endParaRPr>
          </a:p>
          <a:p>
            <a:r>
              <a:rPr lang="tr-TR" sz="3200" dirty="0">
                <a:effectLst/>
                <a:latin typeface="Arial Narrow" panose="020B0606020202030204" pitchFamily="34" charset="0"/>
                <a:ea typeface="Times New Roman" panose="02020603050405020304" pitchFamily="18" charset="0"/>
              </a:rPr>
              <a:t>E) Raporlarda tarih ve saat yazılır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5050839"/>
      </p:ext>
    </p:extLst>
  </p:cSld>
  <p:clrMapOvr>
    <a:masterClrMapping/>
  </p:clrMapOvr>
  <p:transition spd="slow">
    <p:push dir="u"/>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D482F-95F6-5304-0CC9-0C2A4B0CCB55}"/>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23D41249-18EA-27FD-578A-960403DD2D6C}"/>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graphicFrame>
        <p:nvGraphicFramePr>
          <p:cNvPr id="4" name="Tablo 3">
            <a:extLst>
              <a:ext uri="{FF2B5EF4-FFF2-40B4-BE49-F238E27FC236}">
                <a16:creationId xmlns:a16="http://schemas.microsoft.com/office/drawing/2014/main" id="{292C4A4C-9C64-6C51-9069-118566710B86}"/>
              </a:ext>
            </a:extLst>
          </p:cNvPr>
          <p:cNvGraphicFramePr>
            <a:graphicFrameLocks noGrp="1"/>
          </p:cNvGraphicFramePr>
          <p:nvPr>
            <p:extLst>
              <p:ext uri="{D42A27DB-BD31-4B8C-83A1-F6EECF244321}">
                <p14:modId xmlns:p14="http://schemas.microsoft.com/office/powerpoint/2010/main" val="3295867678"/>
              </p:ext>
            </p:extLst>
          </p:nvPr>
        </p:nvGraphicFramePr>
        <p:xfrm>
          <a:off x="3510344" y="815008"/>
          <a:ext cx="4868344" cy="5485660"/>
        </p:xfrm>
        <a:graphic>
          <a:graphicData uri="http://schemas.openxmlformats.org/drawingml/2006/table">
            <a:tbl>
              <a:tblPr firstRow="1" firstCol="1" bandRow="1">
                <a:tableStyleId>{5C22544A-7EE6-4342-B048-85BDC9FD1C3A}</a:tableStyleId>
              </a:tblPr>
              <a:tblGrid>
                <a:gridCol w="786174">
                  <a:extLst>
                    <a:ext uri="{9D8B030D-6E8A-4147-A177-3AD203B41FA5}">
                      <a16:colId xmlns:a16="http://schemas.microsoft.com/office/drawing/2014/main" val="4217549117"/>
                    </a:ext>
                  </a:extLst>
                </a:gridCol>
                <a:gridCol w="552621">
                  <a:extLst>
                    <a:ext uri="{9D8B030D-6E8A-4147-A177-3AD203B41FA5}">
                      <a16:colId xmlns:a16="http://schemas.microsoft.com/office/drawing/2014/main" val="338262622"/>
                    </a:ext>
                  </a:extLst>
                </a:gridCol>
                <a:gridCol w="784527">
                  <a:extLst>
                    <a:ext uri="{9D8B030D-6E8A-4147-A177-3AD203B41FA5}">
                      <a16:colId xmlns:a16="http://schemas.microsoft.com/office/drawing/2014/main" val="4001729363"/>
                    </a:ext>
                  </a:extLst>
                </a:gridCol>
                <a:gridCol w="509860">
                  <a:extLst>
                    <a:ext uri="{9D8B030D-6E8A-4147-A177-3AD203B41FA5}">
                      <a16:colId xmlns:a16="http://schemas.microsoft.com/office/drawing/2014/main" val="2006854281"/>
                    </a:ext>
                  </a:extLst>
                </a:gridCol>
                <a:gridCol w="560846">
                  <a:extLst>
                    <a:ext uri="{9D8B030D-6E8A-4147-A177-3AD203B41FA5}">
                      <a16:colId xmlns:a16="http://schemas.microsoft.com/office/drawing/2014/main" val="285486572"/>
                    </a:ext>
                  </a:extLst>
                </a:gridCol>
                <a:gridCol w="537822">
                  <a:extLst>
                    <a:ext uri="{9D8B030D-6E8A-4147-A177-3AD203B41FA5}">
                      <a16:colId xmlns:a16="http://schemas.microsoft.com/office/drawing/2014/main" val="4258163042"/>
                    </a:ext>
                  </a:extLst>
                </a:gridCol>
                <a:gridCol w="636503">
                  <a:extLst>
                    <a:ext uri="{9D8B030D-6E8A-4147-A177-3AD203B41FA5}">
                      <a16:colId xmlns:a16="http://schemas.microsoft.com/office/drawing/2014/main" val="3951994304"/>
                    </a:ext>
                  </a:extLst>
                </a:gridCol>
                <a:gridCol w="499991">
                  <a:extLst>
                    <a:ext uri="{9D8B030D-6E8A-4147-A177-3AD203B41FA5}">
                      <a16:colId xmlns:a16="http://schemas.microsoft.com/office/drawing/2014/main" val="2331969967"/>
                    </a:ext>
                  </a:extLst>
                </a:gridCol>
              </a:tblGrid>
              <a:tr h="551545">
                <a:tc gridSpan="8">
                  <a:txBody>
                    <a:bodyPr/>
                    <a:lstStyle/>
                    <a:p>
                      <a:pPr algn="ctr">
                        <a:lnSpc>
                          <a:spcPct val="115000"/>
                        </a:lnSpc>
                      </a:pPr>
                      <a:r>
                        <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CEVAP ANAHTARI</a:t>
                      </a:r>
                    </a:p>
                  </a:txBody>
                  <a:tcPr marL="38538" marR="38538"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119212419"/>
                  </a:ext>
                </a:extLst>
              </a:tr>
              <a:tr h="185154">
                <a:tc>
                  <a:txBody>
                    <a:bodyPr/>
                    <a:lstStyle/>
                    <a:p>
                      <a:pPr algn="ctr">
                        <a:lnSpc>
                          <a:spcPct val="115000"/>
                        </a:lnSpc>
                      </a:pPr>
                      <a:r>
                        <a:rPr lang="tr-TR" sz="1200" dirty="0">
                          <a:solidFill>
                            <a:schemeClr val="bg1"/>
                          </a:solidFill>
                          <a:effectLst/>
                        </a:rPr>
                        <a:t>1</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E</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dirty="0">
                          <a:effectLst/>
                        </a:rPr>
                        <a:t>26</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865599659"/>
                  </a:ext>
                </a:extLst>
              </a:tr>
              <a:tr h="185154">
                <a:tc>
                  <a:txBody>
                    <a:bodyPr/>
                    <a:lstStyle/>
                    <a:p>
                      <a:pPr algn="ctr">
                        <a:lnSpc>
                          <a:spcPct val="115000"/>
                        </a:lnSpc>
                      </a:pPr>
                      <a:r>
                        <a:rPr lang="tr-TR" sz="1200" dirty="0">
                          <a:solidFill>
                            <a:schemeClr val="bg1"/>
                          </a:solidFill>
                          <a:effectLst/>
                        </a:rPr>
                        <a:t>2</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E</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27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1181676809"/>
                  </a:ext>
                </a:extLst>
              </a:tr>
              <a:tr h="185154">
                <a:tc>
                  <a:txBody>
                    <a:bodyPr/>
                    <a:lstStyle/>
                    <a:p>
                      <a:pPr algn="ctr">
                        <a:lnSpc>
                          <a:spcPct val="115000"/>
                        </a:lnSpc>
                      </a:pPr>
                      <a:r>
                        <a:rPr lang="tr-TR" sz="1200" dirty="0">
                          <a:solidFill>
                            <a:schemeClr val="bg1"/>
                          </a:solidFill>
                          <a:effectLst/>
                        </a:rPr>
                        <a:t>3</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C</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28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104485312"/>
                  </a:ext>
                </a:extLst>
              </a:tr>
              <a:tr h="185154">
                <a:tc>
                  <a:txBody>
                    <a:bodyPr/>
                    <a:lstStyle/>
                    <a:p>
                      <a:pPr algn="ctr">
                        <a:lnSpc>
                          <a:spcPct val="115000"/>
                        </a:lnSpc>
                      </a:pPr>
                      <a:r>
                        <a:rPr lang="tr-TR" sz="1200" dirty="0">
                          <a:solidFill>
                            <a:schemeClr val="bg1"/>
                          </a:solidFill>
                          <a:effectLst/>
                        </a:rPr>
                        <a:t>4</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D</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29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2282684029"/>
                  </a:ext>
                </a:extLst>
              </a:tr>
              <a:tr h="185154">
                <a:tc>
                  <a:txBody>
                    <a:bodyPr/>
                    <a:lstStyle/>
                    <a:p>
                      <a:pPr algn="ctr">
                        <a:lnSpc>
                          <a:spcPct val="115000"/>
                        </a:lnSpc>
                      </a:pPr>
                      <a:r>
                        <a:rPr lang="tr-TR" sz="1200" dirty="0">
                          <a:solidFill>
                            <a:schemeClr val="bg1"/>
                          </a:solidFill>
                          <a:effectLst/>
                        </a:rPr>
                        <a:t>5</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E</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896622720"/>
                  </a:ext>
                </a:extLst>
              </a:tr>
              <a:tr h="185154">
                <a:tc>
                  <a:txBody>
                    <a:bodyPr/>
                    <a:lstStyle/>
                    <a:p>
                      <a:pPr algn="ctr">
                        <a:lnSpc>
                          <a:spcPct val="115000"/>
                        </a:lnSpc>
                      </a:pPr>
                      <a:r>
                        <a:rPr lang="tr-TR" sz="1200" dirty="0">
                          <a:solidFill>
                            <a:schemeClr val="bg1"/>
                          </a:solidFill>
                          <a:effectLst/>
                        </a:rPr>
                        <a:t>6</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C</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4182720374"/>
                  </a:ext>
                </a:extLst>
              </a:tr>
              <a:tr h="185154">
                <a:tc>
                  <a:txBody>
                    <a:bodyPr/>
                    <a:lstStyle/>
                    <a:p>
                      <a:pPr algn="ctr">
                        <a:lnSpc>
                          <a:spcPct val="115000"/>
                        </a:lnSpc>
                      </a:pPr>
                      <a:r>
                        <a:rPr lang="tr-TR" sz="1200" dirty="0">
                          <a:solidFill>
                            <a:schemeClr val="bg1"/>
                          </a:solidFill>
                          <a:effectLst/>
                        </a:rPr>
                        <a:t>7</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B</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477971035"/>
                  </a:ext>
                </a:extLst>
              </a:tr>
              <a:tr h="185154">
                <a:tc>
                  <a:txBody>
                    <a:bodyPr/>
                    <a:lstStyle/>
                    <a:p>
                      <a:pPr algn="ctr">
                        <a:lnSpc>
                          <a:spcPct val="115000"/>
                        </a:lnSpc>
                      </a:pPr>
                      <a:r>
                        <a:rPr lang="tr-TR" sz="1200" dirty="0">
                          <a:solidFill>
                            <a:schemeClr val="bg1"/>
                          </a:solidFill>
                          <a:effectLst/>
                        </a:rPr>
                        <a:t>8</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D</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2898100595"/>
                  </a:ext>
                </a:extLst>
              </a:tr>
              <a:tr h="185154">
                <a:tc>
                  <a:txBody>
                    <a:bodyPr/>
                    <a:lstStyle/>
                    <a:p>
                      <a:pPr algn="ctr">
                        <a:lnSpc>
                          <a:spcPct val="115000"/>
                        </a:lnSpc>
                      </a:pPr>
                      <a:r>
                        <a:rPr lang="tr-TR" sz="1200" dirty="0">
                          <a:solidFill>
                            <a:schemeClr val="bg1"/>
                          </a:solidFill>
                          <a:effectLst/>
                        </a:rPr>
                        <a:t>9</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A</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908944489"/>
                  </a:ext>
                </a:extLst>
              </a:tr>
              <a:tr h="185154">
                <a:tc>
                  <a:txBody>
                    <a:bodyPr/>
                    <a:lstStyle/>
                    <a:p>
                      <a:pPr algn="ctr">
                        <a:lnSpc>
                          <a:spcPct val="115000"/>
                        </a:lnSpc>
                      </a:pPr>
                      <a:r>
                        <a:rPr lang="tr-TR" sz="1200" dirty="0">
                          <a:solidFill>
                            <a:schemeClr val="bg1"/>
                          </a:solidFill>
                          <a:effectLst/>
                        </a:rPr>
                        <a:t>10</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A</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405174910"/>
                  </a:ext>
                </a:extLst>
              </a:tr>
              <a:tr h="185154">
                <a:tc>
                  <a:txBody>
                    <a:bodyPr/>
                    <a:lstStyle/>
                    <a:p>
                      <a:pPr algn="ctr">
                        <a:lnSpc>
                          <a:spcPct val="115000"/>
                        </a:lnSpc>
                      </a:pPr>
                      <a:r>
                        <a:rPr lang="tr-TR" sz="1200" dirty="0">
                          <a:solidFill>
                            <a:schemeClr val="bg1"/>
                          </a:solidFill>
                          <a:effectLst/>
                        </a:rPr>
                        <a:t>11</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A</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2225020216"/>
                  </a:ext>
                </a:extLst>
              </a:tr>
              <a:tr h="185154">
                <a:tc>
                  <a:txBody>
                    <a:bodyPr/>
                    <a:lstStyle/>
                    <a:p>
                      <a:pPr algn="ctr">
                        <a:lnSpc>
                          <a:spcPct val="115000"/>
                        </a:lnSpc>
                      </a:pPr>
                      <a:r>
                        <a:rPr lang="tr-TR" sz="1200" dirty="0">
                          <a:solidFill>
                            <a:schemeClr val="bg1"/>
                          </a:solidFill>
                          <a:effectLst/>
                        </a:rPr>
                        <a:t>12</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A</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333844114"/>
                  </a:ext>
                </a:extLst>
              </a:tr>
              <a:tr h="185154">
                <a:tc>
                  <a:txBody>
                    <a:bodyPr/>
                    <a:lstStyle/>
                    <a:p>
                      <a:pPr algn="ctr">
                        <a:lnSpc>
                          <a:spcPct val="115000"/>
                        </a:lnSpc>
                      </a:pPr>
                      <a:r>
                        <a:rPr lang="tr-TR" sz="1200" dirty="0">
                          <a:solidFill>
                            <a:schemeClr val="bg1"/>
                          </a:solidFill>
                          <a:effectLst/>
                        </a:rPr>
                        <a:t>13</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C</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1647212060"/>
                  </a:ext>
                </a:extLst>
              </a:tr>
              <a:tr h="185154">
                <a:tc>
                  <a:txBody>
                    <a:bodyPr/>
                    <a:lstStyle/>
                    <a:p>
                      <a:pPr algn="ctr">
                        <a:lnSpc>
                          <a:spcPct val="115000"/>
                        </a:lnSpc>
                      </a:pPr>
                      <a:r>
                        <a:rPr lang="tr-TR" sz="1200" dirty="0">
                          <a:solidFill>
                            <a:schemeClr val="bg1"/>
                          </a:solidFill>
                          <a:effectLst/>
                        </a:rPr>
                        <a:t>14</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B</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39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89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965455503"/>
                  </a:ext>
                </a:extLst>
              </a:tr>
              <a:tr h="185154">
                <a:tc>
                  <a:txBody>
                    <a:bodyPr/>
                    <a:lstStyle/>
                    <a:p>
                      <a:pPr algn="ctr">
                        <a:lnSpc>
                          <a:spcPct val="115000"/>
                        </a:lnSpc>
                      </a:pPr>
                      <a:r>
                        <a:rPr lang="tr-TR" sz="1200" dirty="0">
                          <a:solidFill>
                            <a:schemeClr val="bg1"/>
                          </a:solidFill>
                          <a:effectLst/>
                        </a:rPr>
                        <a:t>15</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D</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1682154278"/>
                  </a:ext>
                </a:extLst>
              </a:tr>
              <a:tr h="185154">
                <a:tc>
                  <a:txBody>
                    <a:bodyPr/>
                    <a:lstStyle/>
                    <a:p>
                      <a:pPr algn="ctr">
                        <a:lnSpc>
                          <a:spcPct val="115000"/>
                        </a:lnSpc>
                      </a:pPr>
                      <a:r>
                        <a:rPr lang="tr-TR" sz="1200" dirty="0">
                          <a:solidFill>
                            <a:schemeClr val="bg1"/>
                          </a:solidFill>
                          <a:effectLst/>
                        </a:rPr>
                        <a:t>16</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A</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453306295"/>
                  </a:ext>
                </a:extLst>
              </a:tr>
              <a:tr h="185154">
                <a:tc>
                  <a:txBody>
                    <a:bodyPr/>
                    <a:lstStyle/>
                    <a:p>
                      <a:pPr algn="ctr">
                        <a:lnSpc>
                          <a:spcPct val="115000"/>
                        </a:lnSpc>
                      </a:pPr>
                      <a:r>
                        <a:rPr lang="tr-TR" sz="1200" dirty="0">
                          <a:solidFill>
                            <a:schemeClr val="bg1"/>
                          </a:solidFill>
                          <a:effectLst/>
                        </a:rPr>
                        <a:t>17</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A</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921589939"/>
                  </a:ext>
                </a:extLst>
              </a:tr>
              <a:tr h="185154">
                <a:tc>
                  <a:txBody>
                    <a:bodyPr/>
                    <a:lstStyle/>
                    <a:p>
                      <a:pPr algn="ctr">
                        <a:lnSpc>
                          <a:spcPct val="115000"/>
                        </a:lnSpc>
                      </a:pPr>
                      <a:r>
                        <a:rPr lang="tr-TR" sz="1200" dirty="0">
                          <a:solidFill>
                            <a:schemeClr val="bg1"/>
                          </a:solidFill>
                          <a:effectLst/>
                        </a:rPr>
                        <a:t>18</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E</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746966838"/>
                  </a:ext>
                </a:extLst>
              </a:tr>
              <a:tr h="185154">
                <a:tc>
                  <a:txBody>
                    <a:bodyPr/>
                    <a:lstStyle/>
                    <a:p>
                      <a:pPr algn="ctr">
                        <a:lnSpc>
                          <a:spcPct val="115000"/>
                        </a:lnSpc>
                      </a:pPr>
                      <a:r>
                        <a:rPr lang="tr-TR" sz="1200" dirty="0">
                          <a:solidFill>
                            <a:schemeClr val="bg1"/>
                          </a:solidFill>
                          <a:effectLst/>
                        </a:rPr>
                        <a:t>19</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C</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69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531777659"/>
                  </a:ext>
                </a:extLst>
              </a:tr>
              <a:tr h="185154">
                <a:tc>
                  <a:txBody>
                    <a:bodyPr/>
                    <a:lstStyle/>
                    <a:p>
                      <a:pPr algn="ctr">
                        <a:lnSpc>
                          <a:spcPct val="115000"/>
                        </a:lnSpc>
                      </a:pPr>
                      <a:r>
                        <a:rPr lang="tr-TR" sz="1200" dirty="0">
                          <a:solidFill>
                            <a:schemeClr val="bg1"/>
                          </a:solidFill>
                          <a:effectLst/>
                        </a:rPr>
                        <a:t>20</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D</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1609319501"/>
                  </a:ext>
                </a:extLst>
              </a:tr>
              <a:tr h="185154">
                <a:tc>
                  <a:txBody>
                    <a:bodyPr/>
                    <a:lstStyle/>
                    <a:p>
                      <a:pPr algn="ctr">
                        <a:lnSpc>
                          <a:spcPct val="115000"/>
                        </a:lnSpc>
                      </a:pPr>
                      <a:r>
                        <a:rPr lang="tr-TR" sz="1200" dirty="0">
                          <a:solidFill>
                            <a:schemeClr val="bg1"/>
                          </a:solidFill>
                          <a:effectLst/>
                        </a:rPr>
                        <a:t>21</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A</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2846677649"/>
                  </a:ext>
                </a:extLst>
              </a:tr>
              <a:tr h="185154">
                <a:tc>
                  <a:txBody>
                    <a:bodyPr/>
                    <a:lstStyle/>
                    <a:p>
                      <a:pPr algn="ctr">
                        <a:lnSpc>
                          <a:spcPct val="115000"/>
                        </a:lnSpc>
                      </a:pPr>
                      <a:r>
                        <a:rPr lang="tr-TR" sz="1200" dirty="0">
                          <a:solidFill>
                            <a:schemeClr val="bg1"/>
                          </a:solidFill>
                          <a:effectLst/>
                        </a:rPr>
                        <a:t>22</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A</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1431447959"/>
                  </a:ext>
                </a:extLst>
              </a:tr>
              <a:tr h="185154">
                <a:tc>
                  <a:txBody>
                    <a:bodyPr/>
                    <a:lstStyle/>
                    <a:p>
                      <a:pPr algn="ctr">
                        <a:lnSpc>
                          <a:spcPct val="115000"/>
                        </a:lnSpc>
                      </a:pPr>
                      <a:r>
                        <a:rPr lang="tr-TR" sz="1200" dirty="0">
                          <a:solidFill>
                            <a:schemeClr val="bg1"/>
                          </a:solidFill>
                          <a:effectLst/>
                        </a:rPr>
                        <a:t>23</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C</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961475440"/>
                  </a:ext>
                </a:extLst>
              </a:tr>
              <a:tr h="185154">
                <a:tc>
                  <a:txBody>
                    <a:bodyPr/>
                    <a:lstStyle/>
                    <a:p>
                      <a:pPr algn="ctr">
                        <a:lnSpc>
                          <a:spcPct val="115000"/>
                        </a:lnSpc>
                      </a:pPr>
                      <a:r>
                        <a:rPr lang="tr-TR" sz="1200" dirty="0">
                          <a:solidFill>
                            <a:schemeClr val="bg1"/>
                          </a:solidFill>
                          <a:effectLst/>
                        </a:rPr>
                        <a:t>24</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E</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49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99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502073992"/>
                  </a:ext>
                </a:extLst>
              </a:tr>
              <a:tr h="292011">
                <a:tc>
                  <a:txBody>
                    <a:bodyPr/>
                    <a:lstStyle/>
                    <a:p>
                      <a:pPr algn="ctr">
                        <a:lnSpc>
                          <a:spcPct val="115000"/>
                        </a:lnSpc>
                      </a:pPr>
                      <a:r>
                        <a:rPr lang="tr-TR" sz="1200" dirty="0">
                          <a:solidFill>
                            <a:schemeClr val="bg1"/>
                          </a:solidFill>
                          <a:effectLst/>
                        </a:rPr>
                        <a:t>25</a:t>
                      </a:r>
                      <a:endParaRPr lang="tr-TR" sz="1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dirty="0">
                          <a:effectLst/>
                        </a:rPr>
                        <a: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50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75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a:effectLst/>
                        </a:rPr>
                        <a:t>100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tc>
                  <a:txBody>
                    <a:bodyPr/>
                    <a:lstStyle/>
                    <a:p>
                      <a:pPr algn="ctr">
                        <a:lnSpc>
                          <a:spcPct val="115000"/>
                        </a:lnSpc>
                      </a:pPr>
                      <a:r>
                        <a:rPr lang="tr-TR" sz="1200" dirty="0">
                          <a:effectLst/>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538" marR="38538" marT="0" marB="0" anchor="b"/>
                </a:tc>
                <a:extLst>
                  <a:ext uri="{0D108BD9-81ED-4DB2-BD59-A6C34878D82A}">
                    <a16:rowId xmlns:a16="http://schemas.microsoft.com/office/drawing/2014/main" val="3806485325"/>
                  </a:ext>
                </a:extLst>
              </a:tr>
            </a:tbl>
          </a:graphicData>
        </a:graphic>
      </p:graphicFrame>
    </p:spTree>
    <p:extLst>
      <p:ext uri="{BB962C8B-B14F-4D97-AF65-F5344CB8AC3E}">
        <p14:creationId xmlns:p14="http://schemas.microsoft.com/office/powerpoint/2010/main" val="418358432"/>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92DBD-31DF-B970-DC43-78CF8DCB57AA}"/>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2F67EA85-3F15-9D12-AB4C-59B06C03FC3E}"/>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8F1B8E08-A3D7-A9FA-4F61-D387B45B19CC}"/>
              </a:ext>
            </a:extLst>
          </p:cNvPr>
          <p:cNvSpPr txBox="1"/>
          <p:nvPr/>
        </p:nvSpPr>
        <p:spPr>
          <a:xfrm>
            <a:off x="538843" y="979714"/>
            <a:ext cx="11332027" cy="5834418"/>
          </a:xfrm>
          <a:prstGeom prst="rect">
            <a:avLst/>
          </a:prstGeom>
          <a:noFill/>
        </p:spPr>
        <p:txBody>
          <a:bodyPr wrap="square">
            <a:spAutoFit/>
          </a:bodyPr>
          <a:lstStyle/>
          <a:p>
            <a:r>
              <a:rPr lang="tr-TR" sz="2400" b="1" dirty="0">
                <a:solidFill>
                  <a:srgbClr val="FFFF00"/>
                </a:solidFill>
                <a:effectLst/>
                <a:latin typeface="Arial Narrow" panose="020B0606020202030204" pitchFamily="34" charset="0"/>
                <a:ea typeface="Times New Roman" panose="02020603050405020304" pitchFamily="18" charset="0"/>
              </a:rPr>
              <a:t>Not Alma Teknikleri </a:t>
            </a:r>
            <a:endParaRPr lang="tr-TR" sz="2400" dirty="0">
              <a:solidFill>
                <a:srgbClr val="FFFF00"/>
              </a:solidFill>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Bütün notlar el yazısıyla alınır. Not alma, inceleme yapılırken veya incelemeden hemen sonra yapılır. Alınan notlar, her görev ve inceleme için aşağıdaki özellikleri içermelidir: </a:t>
            </a:r>
            <a:endParaRPr lang="tr-TR" sz="2400" dirty="0">
              <a:effectLst/>
              <a:latin typeface="Times New Roman" panose="02020603050405020304" pitchFamily="18" charset="0"/>
              <a:ea typeface="Times New Roman" panose="02020603050405020304" pitchFamily="18" charset="0"/>
            </a:endParaRPr>
          </a:p>
          <a:p>
            <a:pPr marL="742950" lvl="1" indent="-285750">
              <a:lnSpc>
                <a:spcPct val="115000"/>
              </a:lnSpc>
              <a:buFont typeface="Wingdings" panose="05000000000000000000" pitchFamily="2" charset="2"/>
              <a:buChar char=""/>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Tarih,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Göreve başlama zamanı,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Önemli telsiz mesajları veya tebliğleri,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Görev sırasında bağlantı kurulan şahısların isimleri,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Gerek duyulması halinde kroki çizilebilir,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Hava durumu,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Aydınlık ve ışıklandırma durumu,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15000"/>
              </a:lnSpc>
              <a:spcAft>
                <a:spcPts val="1000"/>
              </a:spcAft>
              <a:buFont typeface="Wingdings" panose="05000000000000000000" pitchFamily="2" charset="2"/>
              <a:buChar char=""/>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Görevin bitiş saati.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cs typeface="Times New Roman" panose="02020603050405020304" pitchFamily="18" charset="0"/>
              </a:rPr>
              <a:t>Müdahale edilen olayla ilgili olarak alınan notlardan sonraki aşama, bu olayı raporlama ya da tutanak hazırlama sürecidir. Yazılan yazının içeriği (rapor, tutanak vb.) ne olursa olsun önemli olan; olayın açık, net, anlaşılır bir şekilde resmî yazıya dönüştürülmesidir</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21270771"/>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3EEAB-5C44-0010-8B60-55998C24B418}"/>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82011CC4-DD12-BBDB-F476-9A2ECB0FAF9D}"/>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9D46BEEC-345D-D138-4901-8771B6E2C43A}"/>
              </a:ext>
            </a:extLst>
          </p:cNvPr>
          <p:cNvSpPr txBox="1"/>
          <p:nvPr/>
        </p:nvSpPr>
        <p:spPr>
          <a:xfrm>
            <a:off x="538843" y="979714"/>
            <a:ext cx="11332027" cy="5693866"/>
          </a:xfrm>
          <a:prstGeom prst="rect">
            <a:avLst/>
          </a:prstGeom>
          <a:noFill/>
        </p:spPr>
        <p:txBody>
          <a:bodyPr wrap="square">
            <a:spAutoFit/>
          </a:bodyPr>
          <a:lstStyle/>
          <a:p>
            <a:pPr algn="ctr"/>
            <a:r>
              <a:rPr lang="tr-TR" sz="2800" b="1" dirty="0">
                <a:solidFill>
                  <a:srgbClr val="FFC000"/>
                </a:solidFill>
                <a:effectLst/>
                <a:latin typeface="Arial Narrow" panose="020B0606020202030204" pitchFamily="34" charset="0"/>
                <a:ea typeface="Times New Roman" panose="02020603050405020304" pitchFamily="18" charset="0"/>
              </a:rPr>
              <a:t>TUTANAK DÜZENLENMESİ, TUTANAK YAZMA USULÜ</a:t>
            </a:r>
            <a:endParaRPr lang="tr-TR" sz="2800" dirty="0">
              <a:solidFill>
                <a:srgbClr val="FFC000"/>
              </a:solidFill>
              <a:effectLst/>
              <a:latin typeface="Times New Roman" panose="02020603050405020304" pitchFamily="18" charset="0"/>
              <a:ea typeface="Times New Roman" panose="02020603050405020304" pitchFamily="18" charset="0"/>
            </a:endParaRPr>
          </a:p>
          <a:p>
            <a:r>
              <a:rPr lang="tr-TR" sz="2800" dirty="0">
                <a:solidFill>
                  <a:srgbClr val="FFFF00"/>
                </a:solidFill>
                <a:effectLst/>
                <a:latin typeface="Arial Narrow" panose="020B0606020202030204" pitchFamily="34" charset="0"/>
                <a:ea typeface="Times New Roman" panose="02020603050405020304" pitchFamily="18" charset="0"/>
              </a:rPr>
              <a:t>TUTANAĞIN TANIMI; </a:t>
            </a:r>
            <a:r>
              <a:rPr lang="tr-TR" sz="2800" dirty="0">
                <a:effectLst/>
                <a:latin typeface="Arial Narrow" panose="020B0606020202030204" pitchFamily="34" charset="0"/>
                <a:ea typeface="Times New Roman" panose="02020603050405020304" pitchFamily="18" charset="0"/>
              </a:rPr>
              <a:t>Tutanak herhangi bir iş veya olay sonucu yapılanları, elde edilen bilgi, belge, duyum ve düşüncelerin bir düzen dahilinde yazılı hale getirilmesidir.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Tutanak, kolluk kuvvetlerinin görevlerini yürütürken icra ettiği görevini en iyi şekilde yansıttığı resmî yazılardır. Kolluk için tutanak bir ispat aracıdır.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Adli ve idari yazışmalarda kolluk tarafından çok fazla kullanılan bir yazı çeşidi olmasına rağmen, tutanakların, kanun metinlerinde ve diğer yasal düzenlemelerde standart bir tanımı bulunmamaktadır. Yasaların özel bir biçim aramadığı basit bir tutanakta, konu açıkça belirtilir ve tutanağın altı ilgililer tarafından imzalanır; genellikle rastlandığı üzere, bu tür yazının en üst kısmına TUTANAK ibaresi de konulabilir. </a:t>
            </a:r>
            <a:endParaRPr lang="tr-TR" sz="2800" dirty="0">
              <a:effectLst/>
              <a:latin typeface="Times New Roman" panose="02020603050405020304" pitchFamily="18" charset="0"/>
              <a:ea typeface="Times New Roman" panose="02020603050405020304" pitchFamily="18" charset="0"/>
            </a:endParaRPr>
          </a:p>
          <a:p>
            <a:r>
              <a:rPr lang="tr-TR" sz="2800" dirty="0">
                <a:effectLst/>
                <a:latin typeface="Arial Narrow" panose="020B0606020202030204" pitchFamily="34" charset="0"/>
                <a:ea typeface="Times New Roman" panose="02020603050405020304" pitchFamily="18" charset="0"/>
              </a:rPr>
              <a:t>    Buna karşılık, yasalar bazen tutanakların neleri içereceğine ve düzenlenmesine ilişkin hükümler içermektedirler. Bu gibi durumlarda, yasanın aradığı hususların tutanakta yer alması gerekir.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60179536"/>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6EC43-2832-130D-4E78-CFCA589305AF}"/>
            </a:ext>
          </a:extLst>
        </p:cNvPr>
        <p:cNvGrpSpPr/>
        <p:nvPr/>
      </p:nvGrpSpPr>
      <p:grpSpPr>
        <a:xfrm>
          <a:off x="0" y="0"/>
          <a:ext cx="0" cy="0"/>
          <a:chOff x="0" y="0"/>
          <a:chExt cx="0" cy="0"/>
        </a:xfrm>
      </p:grpSpPr>
      <p:sp>
        <p:nvSpPr>
          <p:cNvPr id="5" name="Metin kutusu 4">
            <a:extLst>
              <a:ext uri="{FF2B5EF4-FFF2-40B4-BE49-F238E27FC236}">
                <a16:creationId xmlns:a16="http://schemas.microsoft.com/office/drawing/2014/main" id="{B70D2E64-A1C6-48FF-E482-A26557075AB4}"/>
              </a:ext>
            </a:extLst>
          </p:cNvPr>
          <p:cNvSpPr txBox="1"/>
          <p:nvPr/>
        </p:nvSpPr>
        <p:spPr>
          <a:xfrm>
            <a:off x="3046639" y="337849"/>
            <a:ext cx="6179003" cy="400110"/>
          </a:xfrm>
          <a:prstGeom prst="rect">
            <a:avLst/>
          </a:prstGeom>
          <a:noFill/>
        </p:spPr>
        <p:txBody>
          <a:bodyPr wrap="square">
            <a:spAutoFit/>
          </a:bodyPr>
          <a:lstStyle/>
          <a:p>
            <a:r>
              <a:rPr lang="tr-TR" sz="2000" b="1" dirty="0"/>
              <a:t>Mesleki Yazışma ve Özel Güvenlik Bilgi Sistemi</a:t>
            </a:r>
          </a:p>
        </p:txBody>
      </p:sp>
      <p:sp>
        <p:nvSpPr>
          <p:cNvPr id="7" name="Metin kutusu 6">
            <a:extLst>
              <a:ext uri="{FF2B5EF4-FFF2-40B4-BE49-F238E27FC236}">
                <a16:creationId xmlns:a16="http://schemas.microsoft.com/office/drawing/2014/main" id="{7866A0F9-7618-CE92-678A-3D0FA0240955}"/>
              </a:ext>
            </a:extLst>
          </p:cNvPr>
          <p:cNvSpPr txBox="1"/>
          <p:nvPr/>
        </p:nvSpPr>
        <p:spPr>
          <a:xfrm>
            <a:off x="538843" y="979714"/>
            <a:ext cx="11332027" cy="5262979"/>
          </a:xfrm>
          <a:prstGeom prst="rect">
            <a:avLst/>
          </a:prstGeom>
          <a:noFill/>
        </p:spPr>
        <p:txBody>
          <a:bodyPr wrap="square">
            <a:spAutoFit/>
          </a:bodyPr>
          <a:lstStyle/>
          <a:p>
            <a:r>
              <a:rPr lang="tr-TR" sz="2400" dirty="0">
                <a:effectLst/>
                <a:latin typeface="Arial Narrow" panose="020B0606020202030204" pitchFamily="34" charset="0"/>
                <a:ea typeface="Times New Roman" panose="02020603050405020304" pitchFamily="18" charset="0"/>
              </a:rPr>
              <a:t> Tutanaklar, hukukta ön görülen şartlara uygun düzenlendiği takdirde hukuki değer kazanmaktadır. </a:t>
            </a:r>
            <a:r>
              <a:rPr lang="tr-TR" sz="2400" u="sng" dirty="0">
                <a:effectLst/>
                <a:latin typeface="Arial Narrow" panose="020B0606020202030204" pitchFamily="34" charset="0"/>
                <a:ea typeface="Times New Roman" panose="02020603050405020304" pitchFamily="18" charset="0"/>
              </a:rPr>
              <a:t>Tutanaklar aksi sabit oluncaya kadar geçerli belgelerdir</a:t>
            </a:r>
            <a:r>
              <a:rPr lang="tr-TR" sz="2400" dirty="0">
                <a:effectLst/>
                <a:latin typeface="Arial Narrow" panose="020B0606020202030204" pitchFamily="34" charset="0"/>
                <a:ea typeface="Times New Roman" panose="02020603050405020304" pitchFamily="18" charset="0"/>
              </a:rPr>
              <a:t>. Tutanaklar bu özeliklerinden dolayı hukuki ve kanuni sonuçlar doğurur. Soruşturmada birinci derecede geçerli delil niteliğinde olan yazılı belgelerdir.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Tutanaklarda söylenenlerin, yaşananların ve bunların sonuçlarının hiçbir yorum ya da görüş içermemesi önemlidir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Resmî ve özel kurumların denetim görevlileri tarafından yasalara, mevzuata aykırı görülen tutum, davranışların ve olayların tespiti hâlinde düzenlenir. Örneğin, devlet dairelerinde suç sayılan bir olayın meydana gelmesi, yerel yönetimin denetim elemanlarınca esnaf ve tüccar, sanayicilerin denetlenmesi sırasında yasa ve mevzuata aykırı tutumların belirlenmesi anında hazırlanan bir belgedir. </a:t>
            </a:r>
            <a:endParaRPr lang="tr-TR" sz="2400" dirty="0">
              <a:effectLst/>
              <a:latin typeface="Times New Roman" panose="02020603050405020304" pitchFamily="18" charset="0"/>
              <a:ea typeface="Times New Roman" panose="02020603050405020304" pitchFamily="18" charset="0"/>
            </a:endParaRPr>
          </a:p>
          <a:p>
            <a:r>
              <a:rPr lang="tr-TR" sz="2400" dirty="0">
                <a:effectLst/>
                <a:latin typeface="Arial Narrow" panose="020B0606020202030204" pitchFamily="34" charset="0"/>
                <a:ea typeface="Times New Roman" panose="02020603050405020304" pitchFamily="18" charset="0"/>
              </a:rPr>
              <a:t>    Tutanaklar, genellikle meydana gelen olaylarda, mevcut durumu görevli memur ve ilgili kişilerin tanıklığı ile yer, tarih ve saat belirtmek suretiyle daha sonra değiştirmeye ve inkâra meydan vermeyecek şekilde yazılı olarak tespit etmek ve belgelemek amacıyla yazılan yazılardır </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92743467"/>
      </p:ext>
    </p:extLst>
  </p:cSld>
  <p:clrMapOvr>
    <a:masterClrMapping/>
  </p:clrMapOvr>
  <p:transition spd="med">
    <p:pull/>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122</TotalTime>
  <Words>7477</Words>
  <Application>Microsoft Office PowerPoint</Application>
  <PresentationFormat>Geniş ekran</PresentationFormat>
  <Paragraphs>752</Paragraphs>
  <Slides>64</Slides>
  <Notes>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64</vt:i4>
      </vt:variant>
    </vt:vector>
  </HeadingPairs>
  <TitlesOfParts>
    <vt:vector size="75" baseType="lpstr">
      <vt:lpstr>Arial</vt:lpstr>
      <vt:lpstr>Arial Narrow</vt:lpstr>
      <vt:lpstr>Bookman Old Style</vt:lpstr>
      <vt:lpstr>Calibri</vt:lpstr>
      <vt:lpstr>Lucida Sans Unicode</vt:lpstr>
      <vt:lpstr>Rockwell</vt:lpstr>
      <vt:lpstr>Symbol</vt:lpstr>
      <vt:lpstr>Times New Roman</vt:lpstr>
      <vt:lpstr>Verdana</vt:lpstr>
      <vt:lpstr>Wingdings</vt:lpstr>
      <vt:lpstr>Damask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msoft31705</dc:creator>
  <cp:lastModifiedBy>msoft31705</cp:lastModifiedBy>
  <cp:revision>2</cp:revision>
  <dcterms:created xsi:type="dcterms:W3CDTF">2025-05-09T19:47:40Z</dcterms:created>
  <dcterms:modified xsi:type="dcterms:W3CDTF">2025-08-05T20:04:42Z</dcterms:modified>
</cp:coreProperties>
</file>