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320"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9" r:id="rId65"/>
    <p:sldId id="318" r:id="rId6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38"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938A38-C460-47DA-BE46-91EED7C444D3}" type="datetimeFigureOut">
              <a:rPr lang="tr-TR" smtClean="0"/>
              <a:t>5.08.2025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886A9C-ADD5-4307-B40F-3AF5C395E634}" type="slidenum">
              <a:rPr lang="tr-TR" smtClean="0"/>
              <a:t>‹#›</a:t>
            </a:fld>
            <a:endParaRPr lang="tr-TR"/>
          </a:p>
        </p:txBody>
      </p:sp>
    </p:spTree>
    <p:extLst>
      <p:ext uri="{BB962C8B-B14F-4D97-AF65-F5344CB8AC3E}">
        <p14:creationId xmlns:p14="http://schemas.microsoft.com/office/powerpoint/2010/main" val="2877458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A3886A9C-ADD5-4307-B40F-3AF5C395E634}" type="slidenum">
              <a:rPr lang="tr-TR" smtClean="0"/>
              <a:t>44</a:t>
            </a:fld>
            <a:endParaRPr lang="tr-TR"/>
          </a:p>
        </p:txBody>
      </p:sp>
    </p:spTree>
    <p:extLst>
      <p:ext uri="{BB962C8B-B14F-4D97-AF65-F5344CB8AC3E}">
        <p14:creationId xmlns:p14="http://schemas.microsoft.com/office/powerpoint/2010/main" val="3414588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CABC422-9FBF-482A-80F5-212BCE2EF0C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1195507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CABC422-9FBF-482A-80F5-212BCE2EF0C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31752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CABC422-9FBF-482A-80F5-212BCE2EF0C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4286161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CABC422-9FBF-482A-80F5-212BCE2EF0C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6E272D-959A-4745-91CE-14C3798896DC}" type="slidenum">
              <a:rPr lang="tr-TR" smtClean="0"/>
              <a:t>‹#›</a:t>
            </a:fld>
            <a:endParaRPr lang="tr-T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597035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CABC422-9FBF-482A-80F5-212BCE2EF0C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2419844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DCABC422-9FBF-482A-80F5-212BCE2EF0CE}" type="datetimeFigureOut">
              <a:rPr lang="tr-TR" smtClean="0"/>
              <a:t>5.08.2025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3228297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DCABC422-9FBF-482A-80F5-212BCE2EF0CE}" type="datetimeFigureOut">
              <a:rPr lang="tr-TR" smtClean="0"/>
              <a:t>5.08.2025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1439898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ABC422-9FBF-482A-80F5-212BCE2EF0C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2559024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ABC422-9FBF-482A-80F5-212BCE2EF0C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305898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ABC422-9FBF-482A-80F5-212BCE2EF0C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536540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CABC422-9FBF-482A-80F5-212BCE2EF0CE}" type="datetimeFigureOut">
              <a:rPr lang="tr-TR" smtClean="0"/>
              <a:t>5.08.2025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2600746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CABC422-9FBF-482A-80F5-212BCE2EF0C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905216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913795" y="2912232"/>
            <a:ext cx="5107208" cy="287896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912232"/>
            <a:ext cx="5095357" cy="287896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CABC422-9FBF-482A-80F5-212BCE2EF0CE}" type="datetimeFigureOut">
              <a:rPr lang="tr-TR" smtClean="0"/>
              <a:t>5.08.2025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2376037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CABC422-9FBF-482A-80F5-212BCE2EF0CE}" type="datetimeFigureOut">
              <a:rPr lang="tr-TR" smtClean="0"/>
              <a:t>5.08.2025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724785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ABC422-9FBF-482A-80F5-212BCE2EF0CE}" type="datetimeFigureOut">
              <a:rPr lang="tr-TR" smtClean="0"/>
              <a:t>5.08.2025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878132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a:t>Asıl başlık stilini düzenlemek için tıklayın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CABC422-9FBF-482A-80F5-212BCE2EF0C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143322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CABC422-9FBF-482A-80F5-212BCE2EF0CE}" type="datetimeFigureOut">
              <a:rPr lang="tr-TR" smtClean="0"/>
              <a:t>5.08.2025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06E272D-959A-4745-91CE-14C3798896DC}" type="slidenum">
              <a:rPr lang="tr-TR" smtClean="0"/>
              <a:t>‹#›</a:t>
            </a:fld>
            <a:endParaRPr lang="tr-TR"/>
          </a:p>
        </p:txBody>
      </p:sp>
    </p:spTree>
    <p:extLst>
      <p:ext uri="{BB962C8B-B14F-4D97-AF65-F5344CB8AC3E}">
        <p14:creationId xmlns:p14="http://schemas.microsoft.com/office/powerpoint/2010/main" val="778837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CABC422-9FBF-482A-80F5-212BCE2EF0CE}" type="datetimeFigureOut">
              <a:rPr lang="tr-TR" smtClean="0"/>
              <a:t>5.08.2025</a:t>
            </a:fld>
            <a:endParaRPr lang="tr-T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06E272D-959A-4745-91CE-14C3798896DC}" type="slidenum">
              <a:rPr lang="tr-TR" smtClean="0"/>
              <a:t>‹#›</a:t>
            </a:fld>
            <a:endParaRPr lang="tr-TR"/>
          </a:p>
        </p:txBody>
      </p:sp>
    </p:spTree>
    <p:extLst>
      <p:ext uri="{BB962C8B-B14F-4D97-AF65-F5344CB8AC3E}">
        <p14:creationId xmlns:p14="http://schemas.microsoft.com/office/powerpoint/2010/main" val="15347772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www.gsecturkey.com/blog/profiling/supheli-davranis-tespiti/"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hyperlink" Target="https://www.gsecturkey.com/blog/profiling/terorist-saldiri-sinyalleri/"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hyperlink" Target="https://www.gsecturkey.com/blog/profiling/intihar-bombacisinin-karakteristik-ozellikleri/"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63660A-D27A-B933-5DF5-4D2B577642EB}"/>
              </a:ext>
            </a:extLst>
          </p:cNvPr>
          <p:cNvSpPr>
            <a:spLocks noGrp="1"/>
          </p:cNvSpPr>
          <p:nvPr>
            <p:ph type="ctrTitle"/>
          </p:nvPr>
        </p:nvSpPr>
        <p:spPr>
          <a:xfrm>
            <a:off x="1595269" y="477519"/>
            <a:ext cx="9001462" cy="2387600"/>
          </a:xfrm>
        </p:spPr>
        <p:txBody>
          <a:bodyPr/>
          <a:lstStyle/>
          <a:p>
            <a:r>
              <a:rPr lang="tr-TR" sz="4800" b="1" dirty="0">
                <a:solidFill>
                  <a:srgbClr val="FFFF00"/>
                </a:solidFill>
                <a:effectLst/>
                <a:latin typeface="Times New Roman" panose="02020603050405020304" pitchFamily="18" charset="0"/>
                <a:ea typeface="Times New Roman" panose="02020603050405020304" pitchFamily="18" charset="0"/>
              </a:rPr>
              <a:t>Şüpheli Profilleme</a:t>
            </a:r>
            <a:br>
              <a:rPr lang="tr-TR" sz="1800" b="1" dirty="0">
                <a:solidFill>
                  <a:srgbClr val="FF0000"/>
                </a:solidFill>
                <a:effectLst/>
                <a:latin typeface="Times New Roman" panose="02020603050405020304" pitchFamily="18" charset="0"/>
                <a:ea typeface="Times New Roman" panose="02020603050405020304" pitchFamily="18" charset="0"/>
              </a:rPr>
            </a:br>
            <a:br>
              <a:rPr lang="tr-TR" sz="1800" b="1" dirty="0">
                <a:solidFill>
                  <a:srgbClr val="FF0000"/>
                </a:solidFill>
                <a:effectLst/>
                <a:latin typeface="Times New Roman" panose="02020603050405020304" pitchFamily="18" charset="0"/>
                <a:ea typeface="Times New Roman" panose="02020603050405020304" pitchFamily="18" charset="0"/>
              </a:rPr>
            </a:br>
            <a:br>
              <a:rPr lang="tr-TR" sz="1800" b="1" dirty="0">
                <a:solidFill>
                  <a:srgbClr val="FF0000"/>
                </a:solidFill>
                <a:effectLst/>
                <a:latin typeface="Times New Roman" panose="02020603050405020304" pitchFamily="18" charset="0"/>
                <a:ea typeface="Times New Roman" panose="02020603050405020304" pitchFamily="18" charset="0"/>
              </a:rPr>
            </a:br>
            <a:endParaRPr lang="tr-TR" dirty="0"/>
          </a:p>
        </p:txBody>
      </p:sp>
      <p:pic>
        <p:nvPicPr>
          <p:cNvPr id="4" name="Resim 3" descr="siyah beyaz, siluet, gölge içeren bir resim&#10;&#10;Açıklama otomatik olarak oluşturuldu">
            <a:extLst>
              <a:ext uri="{FF2B5EF4-FFF2-40B4-BE49-F238E27FC236}">
                <a16:creationId xmlns:a16="http://schemas.microsoft.com/office/drawing/2014/main" id="{2394A888-49DC-99E2-72DA-1E69810F748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22120" y="1884428"/>
            <a:ext cx="9144000" cy="4496053"/>
          </a:xfrm>
          <a:prstGeom prst="rect">
            <a:avLst/>
          </a:prstGeom>
          <a:noFill/>
          <a:ln>
            <a:noFill/>
          </a:ln>
        </p:spPr>
      </p:pic>
    </p:spTree>
    <p:extLst>
      <p:ext uri="{BB962C8B-B14F-4D97-AF65-F5344CB8AC3E}">
        <p14:creationId xmlns:p14="http://schemas.microsoft.com/office/powerpoint/2010/main" val="1104352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88FA4-55EA-0A98-4A47-BC10292389E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76DC27B-F7DA-89D2-71F1-A2FB97DE5D3E}"/>
              </a:ext>
            </a:extLst>
          </p:cNvPr>
          <p:cNvSpPr>
            <a:spLocks noGrp="1"/>
          </p:cNvSpPr>
          <p:nvPr>
            <p:ph type="ctrTitle"/>
          </p:nvPr>
        </p:nvSpPr>
        <p:spPr>
          <a:xfrm>
            <a:off x="647700" y="228601"/>
            <a:ext cx="10896600" cy="6720839"/>
          </a:xfrm>
        </p:spPr>
        <p:txBody>
          <a:bodyPr>
            <a:noAutofit/>
          </a:bodyPr>
          <a:lstStyle/>
          <a:p>
            <a:pPr algn="l"/>
            <a:r>
              <a:rPr lang="tr-TR" sz="1800" dirty="0">
                <a:solidFill>
                  <a:srgbClr val="FFFF00"/>
                </a:solidFill>
                <a:effectLst/>
                <a:latin typeface="Arial Narrow" panose="020B0606020202030204" pitchFamily="34" charset="0"/>
                <a:ea typeface="Times New Roman" panose="02020603050405020304" pitchFamily="18" charset="0"/>
              </a:rPr>
              <a:t>c). Profil Oluşturma:</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   - Teknik: Analiz edilen veriler kullanılarak müşterinin profili oluşturulur. Bu profil, müşterinin risk düzeyini belirlemeye yardımcı olur.</a:t>
            </a:r>
            <a:br>
              <a:rPr lang="tr-TR" sz="1800" dirty="0">
                <a:effectLst/>
                <a:latin typeface="Times New Roman" panose="02020603050405020304" pitchFamily="18" charset="0"/>
                <a:ea typeface="Times New Roman" panose="02020603050405020304" pitchFamily="18" charset="0"/>
              </a:rPr>
            </a:br>
            <a:r>
              <a:rPr lang="tr-TR" sz="1800" dirty="0">
                <a:solidFill>
                  <a:srgbClr val="00B0F0"/>
                </a:solidFill>
                <a:effectLst/>
                <a:latin typeface="Arial Narrow" panose="020B0606020202030204" pitchFamily="34" charset="0"/>
                <a:ea typeface="Times New Roman" panose="02020603050405020304" pitchFamily="18" charset="0"/>
              </a:rPr>
              <a:t>   - Örnek: </a:t>
            </a:r>
            <a:r>
              <a:rPr lang="tr-TR" sz="1800" dirty="0">
                <a:effectLst/>
                <a:latin typeface="Arial Narrow" panose="020B0606020202030204" pitchFamily="34" charset="0"/>
                <a:ea typeface="Times New Roman" panose="02020603050405020304" pitchFamily="18" charset="0"/>
              </a:rPr>
              <a:t>Müşterinin işlem sıklığı, transfer yapılan hesapların coğrafi konumları ve transferlerin amaçları analiz edilerek risk profili belirlenir.</a:t>
            </a:r>
            <a:br>
              <a:rPr lang="tr-TR" sz="1800" dirty="0">
                <a:effectLst/>
                <a:latin typeface="Times New Roman" panose="02020603050405020304" pitchFamily="18" charset="0"/>
                <a:ea typeface="Times New Roman" panose="02020603050405020304" pitchFamily="18" charset="0"/>
              </a:rPr>
            </a:br>
            <a:r>
              <a:rPr lang="tr-TR" sz="1800" dirty="0">
                <a:solidFill>
                  <a:srgbClr val="FFFF00"/>
                </a:solidFill>
                <a:effectLst/>
                <a:latin typeface="Arial Narrow" panose="020B0606020202030204" pitchFamily="34" charset="0"/>
                <a:ea typeface="Times New Roman" panose="02020603050405020304" pitchFamily="18" charset="0"/>
              </a:rPr>
              <a:t>d). Risk Değerlendirme:</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   - Teknik: Oluşturulan profil ve analiz sonuçları, risk değerlendirme kriterlerine göre incelenir. Bu değerlendirme, müşterinin potansiyel risk düzeyini belirler.</a:t>
            </a:r>
            <a:br>
              <a:rPr lang="tr-TR" sz="1800" dirty="0">
                <a:effectLst/>
                <a:latin typeface="Times New Roman" panose="02020603050405020304" pitchFamily="18" charset="0"/>
                <a:ea typeface="Times New Roman" panose="02020603050405020304" pitchFamily="18" charset="0"/>
              </a:rPr>
            </a:br>
            <a:r>
              <a:rPr lang="tr-TR" sz="1800" dirty="0">
                <a:solidFill>
                  <a:srgbClr val="00B0F0"/>
                </a:solidFill>
                <a:effectLst/>
                <a:latin typeface="Arial Narrow" panose="020B0606020202030204" pitchFamily="34" charset="0"/>
                <a:ea typeface="Times New Roman" panose="02020603050405020304" pitchFamily="18" charset="0"/>
              </a:rPr>
              <a:t>   - Örnek: </a:t>
            </a:r>
            <a:r>
              <a:rPr lang="tr-TR" sz="1800" dirty="0">
                <a:effectLst/>
                <a:latin typeface="Arial Narrow" panose="020B0606020202030204" pitchFamily="34" charset="0"/>
                <a:ea typeface="Times New Roman" panose="02020603050405020304" pitchFamily="18" charset="0"/>
              </a:rPr>
              <a:t>Müşterinin işlemlerinde tespit edilen anomaliler, yüksek riskli olarak değerlendirilir ve detaylı inceleme yapılması kararlaştırılır.</a:t>
            </a:r>
            <a:br>
              <a:rPr lang="tr-TR" sz="1800" dirty="0">
                <a:effectLst/>
                <a:latin typeface="Times New Roman" panose="02020603050405020304" pitchFamily="18" charset="0"/>
                <a:ea typeface="Times New Roman" panose="02020603050405020304" pitchFamily="18" charset="0"/>
              </a:rPr>
            </a:br>
            <a:r>
              <a:rPr lang="tr-TR" sz="1800" dirty="0">
                <a:solidFill>
                  <a:srgbClr val="FFFF00"/>
                </a:solidFill>
                <a:effectLst/>
                <a:latin typeface="Arial Narrow" panose="020B0606020202030204" pitchFamily="34" charset="0"/>
                <a:ea typeface="Times New Roman" panose="02020603050405020304" pitchFamily="18" charset="0"/>
              </a:rPr>
              <a:t>e). Raporlama ve Müdahale:</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   - Teknik: Risk değerlendirme sonuçları raporlanır ve gerekli müdahale adımları planlanır.</a:t>
            </a:r>
            <a:br>
              <a:rPr lang="tr-TR" sz="1800" dirty="0">
                <a:effectLst/>
                <a:latin typeface="Times New Roman" panose="02020603050405020304" pitchFamily="18" charset="0"/>
                <a:ea typeface="Times New Roman" panose="02020603050405020304" pitchFamily="18" charset="0"/>
              </a:rPr>
            </a:br>
            <a:r>
              <a:rPr lang="tr-TR" sz="1800" dirty="0">
                <a:solidFill>
                  <a:srgbClr val="00B0F0"/>
                </a:solidFill>
                <a:effectLst/>
                <a:latin typeface="Arial Narrow" panose="020B0606020202030204" pitchFamily="34" charset="0"/>
                <a:ea typeface="Times New Roman" panose="02020603050405020304" pitchFamily="18" charset="0"/>
              </a:rPr>
              <a:t>   - Örnek: </a:t>
            </a:r>
            <a:r>
              <a:rPr lang="tr-TR" sz="1800" dirty="0">
                <a:effectLst/>
                <a:latin typeface="Arial Narrow" panose="020B0606020202030204" pitchFamily="34" charset="0"/>
                <a:ea typeface="Times New Roman" panose="02020603050405020304" pitchFamily="18" charset="0"/>
              </a:rPr>
              <a:t>Banka, kara para aklama şüphesiyle ilgili olarak finansal denetim ve güvenlik birimlerine rapor sunar ve müşteri hesaplarının geçici olarak dondurulması gibi önlemler alır.</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Şüpheli Profil:</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Müşteri Adı: Mehmet ERDEN</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Yaş: 46</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Demografik Bilgiler: T.C vatandaşı, Bursa'da ikamet ediyor.</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Hesap Hareketleri: Son 6 ayda 5 farklı ülkeden büyük miktarlarda para transferi yapmış. Transferler genellikle düşük riskli hesaplardan yüksek riskli hesaplara yapılmış.</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Risk Değerlendirmesi: Yüksek riskli müşteri olarak değerlendirilmiş, kara para aklama şüphesi bulunuyor.</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Bu adımlar ve teknikler, bir olayın nasıl analiz edilip şüpheli bir profil oluşturulabileceğini ve potansiyel risklerin nasıl değerlendirilebileceğini gösterir. Ancak, bu tür analizlerin etik ve yasal boyutları dikkate alınmalı ve bireylerin haklarına saygı gösterilmelidir.</a:t>
            </a:r>
            <a:br>
              <a:rPr lang="tr-TR" sz="1800" dirty="0">
                <a:effectLst/>
                <a:latin typeface="Times New Roman" panose="02020603050405020304" pitchFamily="18" charset="0"/>
                <a:ea typeface="Times New Roman" panose="02020603050405020304" pitchFamily="18" charset="0"/>
              </a:rPr>
            </a:br>
            <a:br>
              <a:rPr lang="tr-TR" sz="1800" b="1" dirty="0">
                <a:solidFill>
                  <a:srgbClr val="FF0000"/>
                </a:solidFill>
                <a:effectLst/>
                <a:latin typeface="Times New Roman" panose="02020603050405020304" pitchFamily="18" charset="0"/>
                <a:ea typeface="Times New Roman" panose="02020603050405020304" pitchFamily="18" charset="0"/>
              </a:rPr>
            </a:br>
            <a:endParaRPr lang="tr-TR" sz="1800" dirty="0"/>
          </a:p>
        </p:txBody>
      </p:sp>
    </p:spTree>
    <p:extLst>
      <p:ext uri="{BB962C8B-B14F-4D97-AF65-F5344CB8AC3E}">
        <p14:creationId xmlns:p14="http://schemas.microsoft.com/office/powerpoint/2010/main" val="1107310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D8A43-E7FA-7CBE-114B-673FA8A15B4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DA7B190-C148-3E4D-E8BE-C5714A680B64}"/>
              </a:ext>
            </a:extLst>
          </p:cNvPr>
          <p:cNvSpPr>
            <a:spLocks noGrp="1"/>
          </p:cNvSpPr>
          <p:nvPr>
            <p:ph type="ctrTitle"/>
          </p:nvPr>
        </p:nvSpPr>
        <p:spPr>
          <a:xfrm>
            <a:off x="647700" y="609600"/>
            <a:ext cx="10896600" cy="5669279"/>
          </a:xfrm>
        </p:spPr>
        <p:txBody>
          <a:bodyPr>
            <a:noAutofit/>
          </a:bodyPr>
          <a:lstStyle/>
          <a:p>
            <a:pPr algn="l">
              <a:tabLst>
                <a:tab pos="1851660" algn="l"/>
              </a:tabLst>
            </a:pPr>
            <a:r>
              <a:rPr lang="tr-TR" sz="2000" b="1" dirty="0">
                <a:solidFill>
                  <a:srgbClr val="FFC000"/>
                </a:solidFill>
                <a:effectLst/>
                <a:latin typeface="Arial Narrow" panose="020B0606020202030204" pitchFamily="34" charset="0"/>
                <a:ea typeface="Times New Roman" panose="02020603050405020304" pitchFamily="18" charset="0"/>
              </a:rPr>
              <a:t>5.Şüpheli şahıs eşya ve araçlara ilişkin örnek tarifler;</a:t>
            </a:r>
            <a:r>
              <a:rPr lang="tr-TR" sz="2000" dirty="0">
                <a:solidFill>
                  <a:srgbClr val="FFC0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Şüpheli şahıs, eşya ve araçların tarif edilmesi, güvenlik ve kolluk kuvvetlerinin şüphelileri tespit etmelerinde ve olayları araştırmalarında önemli bir rol oynar. Şüpheli şahıs, eşya ve araçların nasıl tarif edilebileceğine dair bazı örnekler:</a:t>
            </a:r>
            <a:br>
              <a:rPr lang="tr-TR" sz="2000" dirty="0">
                <a:effectLst/>
                <a:latin typeface="Times New Roman" panose="02020603050405020304" pitchFamily="18" charset="0"/>
                <a:ea typeface="Times New Roman" panose="02020603050405020304" pitchFamily="18" charset="0"/>
              </a:rPr>
            </a:br>
            <a:r>
              <a:rPr lang="tr-TR" sz="2000" b="1" dirty="0">
                <a:solidFill>
                  <a:srgbClr val="FFFF00"/>
                </a:solidFill>
                <a:effectLst/>
                <a:latin typeface="Arial Narrow" panose="020B0606020202030204" pitchFamily="34" charset="0"/>
                <a:ea typeface="Times New Roman" panose="02020603050405020304" pitchFamily="18" charset="0"/>
              </a:rPr>
              <a:t>Şüpheli Şahıs Tarifi:</a:t>
            </a:r>
            <a:br>
              <a:rPr lang="tr-TR" sz="2000" dirty="0">
                <a:effectLst/>
                <a:latin typeface="Times New Roman" panose="02020603050405020304" pitchFamily="18" charset="0"/>
                <a:ea typeface="Times New Roman" panose="02020603050405020304" pitchFamily="18" charset="0"/>
              </a:rPr>
            </a:br>
            <a:r>
              <a:rPr lang="tr-TR" sz="2000" dirty="0">
                <a:solidFill>
                  <a:srgbClr val="00B0F0"/>
                </a:solidFill>
                <a:effectLst/>
                <a:latin typeface="Arial Narrow" panose="020B0606020202030204" pitchFamily="34" charset="0"/>
                <a:ea typeface="Times New Roman" panose="02020603050405020304" pitchFamily="18" charset="0"/>
              </a:rPr>
              <a:t>1. Fiziksel Özellikler:</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Cinsiyet: Erkek/kadın</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Yaş: Tahmini olarak 25-30 yaşında</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Boy: Yaklaşık 1,75 metre</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Kilo: Ortalama 70-80 kilogram</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Saç Rengi ve Stili: Kısa, siyah saçlı</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Göz Rengi: Kahverengi</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Ten Rengi: Açık tenli</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Özellikler: Sağ kolunda dövme, sol yanakta yara izi</a:t>
            </a:r>
            <a:br>
              <a:rPr lang="tr-TR" sz="2000" dirty="0">
                <a:effectLst/>
                <a:latin typeface="Times New Roman" panose="02020603050405020304" pitchFamily="18" charset="0"/>
                <a:ea typeface="Times New Roman" panose="02020603050405020304" pitchFamily="18" charset="0"/>
              </a:rPr>
            </a:br>
            <a:r>
              <a:rPr lang="tr-TR" sz="2000" dirty="0">
                <a:solidFill>
                  <a:srgbClr val="00B0F0"/>
                </a:solidFill>
                <a:effectLst/>
                <a:latin typeface="Arial Narrow" panose="020B0606020202030204" pitchFamily="34" charset="0"/>
                <a:ea typeface="Times New Roman" panose="02020603050405020304" pitchFamily="18" charset="0"/>
              </a:rPr>
              <a:t>2. Giysi ve Aksesuarlar:</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Üst Giyim: Siyah ceket, beyaz tişört</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Alt Giyim: Kot pantolon</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Ayakkabı: Beyaz spor ayakkabı</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 Aksesuar: Siyah şapka, güneş gözlüğü</a:t>
            </a:r>
            <a:br>
              <a:rPr lang="tr-TR" sz="2000" dirty="0">
                <a:effectLst/>
                <a:latin typeface="Times New Roman" panose="02020603050405020304" pitchFamily="18" charset="0"/>
                <a:ea typeface="Times New Roman" panose="02020603050405020304" pitchFamily="18" charset="0"/>
              </a:rPr>
            </a:br>
            <a:endParaRPr lang="tr-TR" sz="2000" dirty="0"/>
          </a:p>
        </p:txBody>
      </p:sp>
    </p:spTree>
    <p:extLst>
      <p:ext uri="{BB962C8B-B14F-4D97-AF65-F5344CB8AC3E}">
        <p14:creationId xmlns:p14="http://schemas.microsoft.com/office/powerpoint/2010/main" val="947143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04A74-F53D-E4F6-C44E-5593C832469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0934DE0-209B-FD16-2560-B7EB88D9A9BB}"/>
              </a:ext>
            </a:extLst>
          </p:cNvPr>
          <p:cNvSpPr>
            <a:spLocks noGrp="1"/>
          </p:cNvSpPr>
          <p:nvPr>
            <p:ph type="ctrTitle"/>
          </p:nvPr>
        </p:nvSpPr>
        <p:spPr>
          <a:xfrm>
            <a:off x="647700" y="556261"/>
            <a:ext cx="10896600" cy="6301739"/>
          </a:xfrm>
        </p:spPr>
        <p:txBody>
          <a:bodyPr>
            <a:noAutofit/>
          </a:bodyPr>
          <a:lstStyle/>
          <a:p>
            <a:pPr algn="l"/>
            <a:r>
              <a:rPr lang="tr-TR" sz="2800" b="1" dirty="0">
                <a:solidFill>
                  <a:srgbClr val="FFC000"/>
                </a:solidFill>
                <a:effectLst/>
                <a:latin typeface="Arial Narrow" panose="020B0606020202030204" pitchFamily="34" charset="0"/>
                <a:ea typeface="Times New Roman" panose="02020603050405020304" pitchFamily="18" charset="0"/>
              </a:rPr>
              <a:t>Şüpheli Eşya Tarifi:</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panose="020B0604020202020204" pitchFamily="34"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Aşağıdaki tarif hazırlanması, her türlü eşya için geçerli olmamasına rağmen genelde şu konuları içermelidir: </a:t>
            </a:r>
            <a:br>
              <a:rPr lang="tr-TR" sz="2800" dirty="0">
                <a:effectLst/>
                <a:latin typeface="Arial Narrow" panose="020B0606020202030204" pitchFamily="34" charset="0"/>
                <a:ea typeface="Times New Roman" panose="02020603050405020304" pitchFamily="18" charset="0"/>
              </a:rPr>
            </a:b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Nesnenin cinsi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Nesnenin şekli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Markası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Seri numarası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Herhangi bir işaret, iz veya belirteç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Rengi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Ebatları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Tahmini ağırlık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Yapım yeri ve yılı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Yapımında kullanılan maddeler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Arial Narrow" panose="020B0606020202030204" pitchFamily="34" charset="0"/>
                <a:ea typeface="Calibri" panose="020F0502020204030204" pitchFamily="34" charset="0"/>
                <a:cs typeface="Times New Roman" panose="02020603050405020304" pitchFamily="18" charset="0"/>
              </a:rPr>
              <a:t>Diğer özel unsurlar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endParaRPr lang="tr-TR" sz="2800" dirty="0"/>
          </a:p>
        </p:txBody>
      </p:sp>
    </p:spTree>
    <p:extLst>
      <p:ext uri="{BB962C8B-B14F-4D97-AF65-F5344CB8AC3E}">
        <p14:creationId xmlns:p14="http://schemas.microsoft.com/office/powerpoint/2010/main" val="4021129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E7D72-8F42-454E-ECF2-1D922C5C140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2DB0242-5FB7-9E6D-2F7D-B6801A273842}"/>
              </a:ext>
            </a:extLst>
          </p:cNvPr>
          <p:cNvSpPr>
            <a:spLocks noGrp="1"/>
          </p:cNvSpPr>
          <p:nvPr>
            <p:ph type="ctrTitle"/>
          </p:nvPr>
        </p:nvSpPr>
        <p:spPr>
          <a:xfrm>
            <a:off x="762000" y="441961"/>
            <a:ext cx="10896600" cy="5852160"/>
          </a:xfrm>
        </p:spPr>
        <p:txBody>
          <a:bodyPr>
            <a:noAutofit/>
          </a:bodyPr>
          <a:lstStyle/>
          <a:p>
            <a:pPr algn="l"/>
            <a:r>
              <a:rPr lang="tr-TR" sz="3200" dirty="0">
                <a:solidFill>
                  <a:srgbClr val="FFFF00"/>
                </a:solidFill>
                <a:effectLst/>
                <a:latin typeface="Arial Narrow" panose="020B0606020202030204" pitchFamily="34" charset="0"/>
                <a:ea typeface="Times New Roman" panose="02020603050405020304" pitchFamily="18" charset="0"/>
              </a:rPr>
              <a:t>1. Genel Bilgi:</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Tür: Çanta</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Renk: Siyah</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Boyut: Orta boy (yaklaşık 30x20x10 cm)</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Malzeme: Deri</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Özellikler: Metal tokalı, üzerinde marka logosu</a:t>
            </a:r>
            <a:br>
              <a:rPr lang="tr-TR" sz="3200" dirty="0">
                <a:effectLst/>
                <a:latin typeface="Times New Roman" panose="02020603050405020304" pitchFamily="18" charset="0"/>
                <a:ea typeface="Times New Roman" panose="02020603050405020304" pitchFamily="18" charset="0"/>
              </a:rPr>
            </a:br>
            <a:r>
              <a:rPr lang="tr-TR" sz="3200" dirty="0">
                <a:solidFill>
                  <a:srgbClr val="FFFF00"/>
                </a:solidFill>
                <a:effectLst/>
                <a:latin typeface="Arial Narrow" panose="020B0606020202030204" pitchFamily="34" charset="0"/>
                <a:ea typeface="Times New Roman" panose="02020603050405020304" pitchFamily="18" charset="0"/>
              </a:rPr>
              <a:t>2. Detaylar:</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İçindekiler: Dizüstü bilgisayar, cep telefonu, önemli belgeler</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Durum: Yeni veya az kullanılmış</a:t>
            </a:r>
            <a:br>
              <a:rPr lang="tr-TR" sz="3200" dirty="0">
                <a:effectLst/>
                <a:latin typeface="Times New Roman" panose="02020603050405020304" pitchFamily="18" charset="0"/>
                <a:ea typeface="Times New Roman" panose="02020603050405020304" pitchFamily="18" charset="0"/>
              </a:rPr>
            </a:br>
            <a:r>
              <a:rPr lang="tr-TR" sz="3200" dirty="0">
                <a:effectLst/>
                <a:latin typeface="Arial Narrow" panose="020B0606020202030204" pitchFamily="34" charset="0"/>
                <a:ea typeface="Times New Roman" panose="02020603050405020304" pitchFamily="18" charset="0"/>
              </a:rPr>
              <a:t>   - Özellikler: Çantanın arka üst yüzünde 3 adet sigara  yanık izi ve sol fermuarı kırık</a:t>
            </a:r>
            <a:br>
              <a:rPr lang="tr-TR" sz="3200" dirty="0">
                <a:effectLst/>
                <a:latin typeface="Times New Roman" panose="02020603050405020304" pitchFamily="18" charset="0"/>
                <a:ea typeface="Times New Roman" panose="02020603050405020304" pitchFamily="18" charset="0"/>
              </a:rPr>
            </a:br>
            <a:endParaRPr lang="tr-TR" sz="3200" dirty="0"/>
          </a:p>
        </p:txBody>
      </p:sp>
    </p:spTree>
    <p:extLst>
      <p:ext uri="{BB962C8B-B14F-4D97-AF65-F5344CB8AC3E}">
        <p14:creationId xmlns:p14="http://schemas.microsoft.com/office/powerpoint/2010/main" val="435140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F4E53-559F-4572-E1B0-0DBBFB8324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35D4327-7B5A-779E-5DCC-FABF811C6415}"/>
              </a:ext>
            </a:extLst>
          </p:cNvPr>
          <p:cNvSpPr>
            <a:spLocks noGrp="1"/>
          </p:cNvSpPr>
          <p:nvPr>
            <p:ph type="ctrTitle"/>
          </p:nvPr>
        </p:nvSpPr>
        <p:spPr>
          <a:xfrm>
            <a:off x="419100" y="441960"/>
            <a:ext cx="10896600" cy="6583679"/>
          </a:xfrm>
        </p:spPr>
        <p:txBody>
          <a:bodyPr>
            <a:noAutofit/>
          </a:bodyPr>
          <a:lstStyle/>
          <a:p>
            <a:pPr algn="l"/>
            <a:r>
              <a:rPr lang="tr-TR" sz="2800" b="1" dirty="0">
                <a:solidFill>
                  <a:srgbClr val="FFC000"/>
                </a:solidFill>
                <a:effectLst/>
                <a:latin typeface="Arial Narrow" panose="020B0606020202030204" pitchFamily="34" charset="0"/>
                <a:ea typeface="Times New Roman" panose="02020603050405020304" pitchFamily="18" charset="0"/>
              </a:rPr>
              <a:t>Şüpheli Araç Tarifi:</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Arial Narrow" panose="020B0606020202030204" pitchFamily="34" charset="0"/>
                <a:ea typeface="Times New Roman" panose="02020603050405020304" pitchFamily="18" charset="0"/>
              </a:rPr>
              <a:t>1. Temel Bilgi:</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Marka ve Model: Volkswagen Golf</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Renk: Gri</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Plaka Numarası: 16 GM 2022</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Yıl: 2015</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Arial Narrow" panose="020B0606020202030204" pitchFamily="34" charset="0"/>
                <a:ea typeface="Times New Roman" panose="02020603050405020304" pitchFamily="18" charset="0"/>
              </a:rPr>
              <a:t>2. Özellikler ve Detaylar:</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Karoser Tipi: Sedan</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Özellikler: Arka tamponda çizik, sol ön far kırık</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İç Mekan: Siyah deri koltuklar, ön panelde GPS cihazı</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 Ek Detaylar: Aracın arka camında bir şirket logosu ve araç üzerinde reklam yapışkanları</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Bu tarifler, kolluk kuvvetlerinin ve güvenlik birimlerinin şüpheli kişileri, eşyaları ve araçları daha hızlı ve etkili bir şekilde tespit etmelerine yardımcı olabilir. Doğru ve detaylı tarifler, olayların çözülmesinde kritik bir rol oynar.</a:t>
            </a:r>
            <a:br>
              <a:rPr lang="tr-TR" sz="2800" dirty="0">
                <a:effectLst/>
                <a:latin typeface="Times New Roman" panose="02020603050405020304" pitchFamily="18" charset="0"/>
                <a:ea typeface="Times New Roman" panose="02020603050405020304" pitchFamily="18" charset="0"/>
              </a:rPr>
            </a:br>
            <a:endParaRPr lang="tr-TR" sz="2800" dirty="0"/>
          </a:p>
        </p:txBody>
      </p:sp>
    </p:spTree>
    <p:extLst>
      <p:ext uri="{BB962C8B-B14F-4D97-AF65-F5344CB8AC3E}">
        <p14:creationId xmlns:p14="http://schemas.microsoft.com/office/powerpoint/2010/main" val="1159109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2EA7C-F285-44AA-1FB3-617AC78C66F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38091DE-6813-02EF-7577-675BC82CFAD4}"/>
              </a:ext>
            </a:extLst>
          </p:cNvPr>
          <p:cNvSpPr>
            <a:spLocks noGrp="1"/>
          </p:cNvSpPr>
          <p:nvPr>
            <p:ph type="ctrTitle"/>
          </p:nvPr>
        </p:nvSpPr>
        <p:spPr>
          <a:xfrm>
            <a:off x="472440" y="228600"/>
            <a:ext cx="10896600" cy="7604760"/>
          </a:xfrm>
        </p:spPr>
        <p:txBody>
          <a:bodyPr>
            <a:noAutofit/>
          </a:bodyPr>
          <a:lstStyle/>
          <a:p>
            <a:pPr algn="l" fontAlgn="base"/>
            <a:r>
              <a:rPr lang="tr-TR" sz="2400" b="1" u="sng" dirty="0">
                <a:solidFill>
                  <a:srgbClr val="FFC000"/>
                </a:solidFill>
                <a:effectLst/>
                <a:latin typeface="Arial Narrow" panose="020B0606020202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Şüpheli Davranış Tespiti</a:t>
            </a:r>
            <a:r>
              <a:rPr lang="tr-TR" sz="2400" b="1" u="sng" dirty="0">
                <a:solidFill>
                  <a:srgbClr val="FFC000"/>
                </a:solidFill>
                <a:effectLst/>
                <a:latin typeface="Arial Narrow" panose="020B0606020202030204" pitchFamily="34" charset="0"/>
                <a:ea typeface="Times New Roman" panose="02020603050405020304" pitchFamily="18" charset="0"/>
              </a:rPr>
              <a:t>; </a:t>
            </a:r>
            <a:r>
              <a:rPr lang="tr-TR" sz="2400" dirty="0">
                <a:solidFill>
                  <a:srgbClr val="FFC0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Özel güvenlik personeli şüpheli ve sorun yaratacak tipteki insanları tespit etme ve sonrasında kötü niyetli kişilere karşı nasıl davranacaklarını ve nasıl hareket edecekleri konusunda mesleki olarak kendilerini geliştirmeleri halinde yasadışı eylemleri gerçekleşmeden engelleme ve problemi daha oluşmadan engelleme yetisine sahip olur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a:t>
            </a:r>
            <a:r>
              <a:rPr lang="tr-TR" sz="2400" b="1" dirty="0">
                <a:solidFill>
                  <a:srgbClr val="FFC000"/>
                </a:solidFill>
                <a:effectLst/>
                <a:latin typeface="Arial Narrow" panose="020B0606020202030204" pitchFamily="34" charset="0"/>
                <a:ea typeface="Times New Roman" panose="02020603050405020304" pitchFamily="18" charset="0"/>
              </a:rPr>
              <a:t>ÖZEL GÜVENLİK GÖREVİNDE SORUNLU ALANLAR VE KİŞİLER</a:t>
            </a:r>
            <a:r>
              <a:rPr lang="tr-TR" sz="2400" dirty="0">
                <a:solidFill>
                  <a:srgbClr val="FFC000"/>
                </a:solidFill>
                <a:effectLst/>
                <a:latin typeface="Arial Narrow" panose="020B0606020202030204" pitchFamily="34" charset="0"/>
                <a:ea typeface="Times New Roman" panose="02020603050405020304" pitchFamily="18" charset="0"/>
              </a:rPr>
              <a:t>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Özel Güvenlik Görevlisinin, görevini etkin ve sorunsuz şekilde sunması için toplumda sorunlu kişiler ve olaylar hakkında yeterli bilgiye sahip olması, olayları gözlem ve müdahale tekniklerini ve kayıt altına alınacak hususları ayrıntılı öğrenmesi gerekmektedir.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Özel güvenlik görevlisinin başarısı, görev alanında bulunan kişi ve eşyalara zarar gelmesini önlemesine bağlıdır. Özel güvenlik görevlisinin fiziki imkânları ve ekipmanlarının yeterli olması, olayları önleme ve bastırma için gerekli ancak yeterli olmamaktadır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Özel Güvenlik Görevlisinin İyi bir gözlem yeteneğine sahip olması, potansiyel</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suçluları ve olayları önceden tespit edebilme yeteneğine sahip olması gerekmektedir.  </a:t>
            </a:r>
            <a:br>
              <a:rPr lang="tr-TR" sz="2400" dirty="0">
                <a:effectLst/>
                <a:latin typeface="Times New Roman" panose="02020603050405020304" pitchFamily="18"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br>
              <a:rPr lang="tr-TR" sz="2400" b="1" dirty="0">
                <a:solidFill>
                  <a:srgbClr val="FF0000"/>
                </a:solidFill>
                <a:effectLst/>
                <a:latin typeface="Times New Roman" panose="02020603050405020304" pitchFamily="18" charset="0"/>
                <a:ea typeface="Times New Roman" panose="02020603050405020304" pitchFamily="18" charset="0"/>
              </a:rPr>
            </a:br>
            <a:endParaRPr lang="tr-TR" sz="2400" dirty="0"/>
          </a:p>
        </p:txBody>
      </p:sp>
    </p:spTree>
    <p:extLst>
      <p:ext uri="{BB962C8B-B14F-4D97-AF65-F5344CB8AC3E}">
        <p14:creationId xmlns:p14="http://schemas.microsoft.com/office/powerpoint/2010/main" val="3918139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426FB-AF25-773F-71F8-E0CF57ACF54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1C9FA36-EF55-1945-8FCC-6A697FB87A20}"/>
              </a:ext>
            </a:extLst>
          </p:cNvPr>
          <p:cNvSpPr>
            <a:spLocks noGrp="1"/>
          </p:cNvSpPr>
          <p:nvPr>
            <p:ph type="ctrTitle"/>
          </p:nvPr>
        </p:nvSpPr>
        <p:spPr>
          <a:xfrm>
            <a:off x="457200" y="822960"/>
            <a:ext cx="11064240" cy="5021579"/>
          </a:xfrm>
        </p:spPr>
        <p:txBody>
          <a:bodyPr>
            <a:noAutofit/>
          </a:bodyPr>
          <a:lstStyle/>
          <a:p>
            <a:pPr fontAlgn="base"/>
            <a:br>
              <a:rPr lang="tr-TR" sz="2400" dirty="0">
                <a:effectLst/>
                <a:latin typeface="Times New Roman" panose="02020603050405020304" pitchFamily="18"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br>
              <a:rPr lang="tr-TR" sz="2400" b="1" dirty="0">
                <a:solidFill>
                  <a:srgbClr val="FF0000"/>
                </a:solidFill>
                <a:effectLst/>
                <a:latin typeface="Times New Roman" panose="02020603050405020304" pitchFamily="18" charset="0"/>
                <a:ea typeface="Times New Roman" panose="02020603050405020304" pitchFamily="18" charset="0"/>
              </a:rPr>
            </a:br>
            <a:endParaRPr lang="tr-TR" sz="2400" dirty="0"/>
          </a:p>
        </p:txBody>
      </p:sp>
      <p:sp>
        <p:nvSpPr>
          <p:cNvPr id="4" name="Metin kutusu 3">
            <a:extLst>
              <a:ext uri="{FF2B5EF4-FFF2-40B4-BE49-F238E27FC236}">
                <a16:creationId xmlns:a16="http://schemas.microsoft.com/office/drawing/2014/main" id="{BF6D48BB-0FEE-0414-B8FA-5A4654E9B99C}"/>
              </a:ext>
            </a:extLst>
          </p:cNvPr>
          <p:cNvSpPr txBox="1"/>
          <p:nvPr/>
        </p:nvSpPr>
        <p:spPr>
          <a:xfrm>
            <a:off x="670560" y="714923"/>
            <a:ext cx="11064240" cy="5809347"/>
          </a:xfrm>
          <a:prstGeom prst="rect">
            <a:avLst/>
          </a:prstGeom>
          <a:noFill/>
        </p:spPr>
        <p:txBody>
          <a:bodyPr wrap="square">
            <a:spAutoFit/>
          </a:bodyPr>
          <a:lstStyle/>
          <a:p>
            <a:pPr fontAlgn="base"/>
            <a:r>
              <a:rPr lang="tr-TR" sz="2000" b="1" dirty="0">
                <a:solidFill>
                  <a:srgbClr val="FFC000"/>
                </a:solidFill>
                <a:effectLst/>
                <a:latin typeface="Arial Narrow" panose="020B0606020202030204" pitchFamily="34" charset="0"/>
                <a:ea typeface="Times New Roman" panose="02020603050405020304" pitchFamily="18" charset="0"/>
              </a:rPr>
              <a:t>Organize Suçlular ve Davranış Özellikleri</a:t>
            </a:r>
            <a:r>
              <a:rPr lang="tr-TR" sz="2000" dirty="0">
                <a:solidFill>
                  <a:srgbClr val="FFC000"/>
                </a:solidFill>
                <a:effectLst/>
                <a:latin typeface="Arial Narrow" panose="020B0606020202030204" pitchFamily="34" charset="0"/>
                <a:ea typeface="Times New Roman" panose="02020603050405020304" pitchFamily="18" charset="0"/>
              </a:rPr>
              <a:t> </a:t>
            </a:r>
            <a:endParaRPr lang="tr-TR" sz="2000" dirty="0">
              <a:solidFill>
                <a:srgbClr val="FFC000"/>
              </a:solidFill>
              <a:effectLst/>
              <a:latin typeface="Times New Roman" panose="02020603050405020304" pitchFamily="18" charset="0"/>
              <a:ea typeface="Times New Roman" panose="02020603050405020304" pitchFamily="18" charset="0"/>
            </a:endParaRPr>
          </a:p>
          <a:p>
            <a:pPr fontAlgn="base"/>
            <a:r>
              <a:rPr lang="tr-TR" sz="2000" dirty="0">
                <a:effectLst/>
                <a:latin typeface="Arial Narrow" panose="020B0606020202030204" pitchFamily="34" charset="0"/>
                <a:ea typeface="Times New Roman" panose="02020603050405020304" pitchFamily="18" charset="0"/>
              </a:rPr>
              <a:t>         Özel güvenlik görevlilerinin görev bölgesi içerisinde kontrol noktaları, nokta hizmetleri ve devriye görevlerinde bulunan organize suçluların temel özelliklerini ve yaşam tarzlarını bilmesi, olayların gerçekleşmeden önlenmesi veya suçlunun tespiti açısından önem taşımaktadır.  </a:t>
            </a:r>
            <a:endParaRPr lang="tr-TR" sz="2000" dirty="0">
              <a:effectLst/>
              <a:latin typeface="Times New Roman" panose="02020603050405020304" pitchFamily="18" charset="0"/>
              <a:ea typeface="Times New Roman" panose="02020603050405020304" pitchFamily="18" charset="0"/>
            </a:endParaRPr>
          </a:p>
          <a:p>
            <a:pPr fontAlgn="base"/>
            <a:r>
              <a:rPr lang="tr-TR" sz="2000" b="1" dirty="0">
                <a:effectLst/>
                <a:latin typeface="Arial Narrow" panose="020B0606020202030204" pitchFamily="34"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a:p>
            <a:pPr fontAlgn="base"/>
            <a:r>
              <a:rPr lang="tr-TR" sz="2000" b="1" dirty="0">
                <a:solidFill>
                  <a:srgbClr val="FFFF00"/>
                </a:solidFill>
                <a:effectLst/>
                <a:latin typeface="Arial Narrow" panose="020B0606020202030204" pitchFamily="34" charset="0"/>
                <a:ea typeface="Times New Roman" panose="02020603050405020304" pitchFamily="18" charset="0"/>
              </a:rPr>
              <a:t>Organize suçluların temel özellikleri:</a:t>
            </a:r>
            <a:endParaRPr lang="tr-TR" sz="2000" dirty="0">
              <a:solidFill>
                <a:srgbClr val="FFFF00"/>
              </a:solidFill>
              <a:effectLst/>
              <a:latin typeface="Times New Roman" panose="02020603050405020304" pitchFamily="18" charset="0"/>
              <a:ea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Suç işlemeyi süreklilik haline getirmişlerdir ve bu faaliyetlerini uzun süre devam ettirirler.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Tehdit ve şiddet yöntemlerini kullanarak amaçlarına ulaşmaya çalışırlar.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Haksız çıkar sağlamayı amaçlayan bu yapılar, genellikle maddi kazanç elde etmek için faaliyet gösterirler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Kamu görevlileri ve özel sektörle iş birliği yaparak, adalet ve hukuktan bağışıklık elde etmeye çalışırlar.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Suç işlemeye elverişli malzemelere sahiptirler ve bu malzemeleri kullanarak suç işlerler.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Organize suçluların zekâ seviyesi normal veya normalin üzerindedir.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Bu kategorideki suçluların hayatında bir kadın vardır. Genellikle evlidir ya da bir partneri vardır.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Giyimi ve vücut yapısı bakımlıdır, psikolojik bir hastalık tanısı genellikle konmamıştır.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Orta sınıfın sahip olduğu araç sahibidirler. Araçları temiz ve bakımlıdır. Suçlu, genç yaşlarda ise genellikle bölgede sembol kabul edilen araçları kullanırlar.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15000"/>
              </a:lnSpc>
              <a:spcAft>
                <a:spcPts val="1000"/>
              </a:spcAft>
              <a:buFont typeface="Wingdings" panose="05000000000000000000" pitchFamily="2" charset="2"/>
              <a:buChar char=""/>
            </a:pPr>
            <a:r>
              <a:rPr lang="tr-TR" sz="2000" dirty="0">
                <a:effectLst/>
                <a:latin typeface="Arial Narrow" panose="020B0606020202030204" pitchFamily="34" charset="0"/>
                <a:ea typeface="Calibri" panose="020F0502020204030204" pitchFamily="34" charset="0"/>
                <a:cs typeface="Times New Roman" panose="02020603050405020304" pitchFamily="18" charset="0"/>
              </a:rPr>
              <a:t>Daha önce cinsel suçlardan ya da şiddet suçlarından ceza almış olabilir.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851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83525-0C4A-056D-4716-3F650E95B72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CC14B01-6B89-1A63-384D-BB4933F0C0A9}"/>
              </a:ext>
            </a:extLst>
          </p:cNvPr>
          <p:cNvSpPr>
            <a:spLocks noGrp="1"/>
          </p:cNvSpPr>
          <p:nvPr>
            <p:ph type="ctrTitle"/>
          </p:nvPr>
        </p:nvSpPr>
        <p:spPr>
          <a:xfrm>
            <a:off x="647700" y="270510"/>
            <a:ext cx="10896600" cy="6316980"/>
          </a:xfrm>
        </p:spPr>
        <p:txBody>
          <a:bodyPr>
            <a:noAutofit/>
          </a:bodyPr>
          <a:lstStyle/>
          <a:p>
            <a:pPr marL="228600" algn="l" fontAlgn="base"/>
            <a:r>
              <a:rPr lang="tr-TR" sz="2400" b="1" dirty="0">
                <a:solidFill>
                  <a:srgbClr val="FFFF00"/>
                </a:solidFill>
                <a:effectLst/>
                <a:latin typeface="Arial Narrow" panose="020B0606020202030204" pitchFamily="34" charset="0"/>
                <a:ea typeface="Times New Roman" panose="02020603050405020304" pitchFamily="18" charset="0"/>
              </a:rPr>
              <a:t>Organize suçluların genel davranış özellikleri genellikle belirgin kalıplar etrafında şekillenir. İşte bu özellikler:</a:t>
            </a:r>
            <a:br>
              <a:rPr lang="tr-TR" sz="2400" b="1" dirty="0">
                <a:solidFill>
                  <a:srgbClr val="FFFF00"/>
                </a:solidFill>
                <a:effectLst/>
                <a:latin typeface="Arial Narrow" panose="020B0606020202030204" pitchFamily="34"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Toplum içerisinde hitabeti, insanlarla ilişkileri iyidir. Arkadaş canlısı gibi görünürler</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Calibri" panose="020F0502020204030204" pitchFamily="34" charset="0"/>
                <a:cs typeface="Times New Roman" panose="02020603050405020304" pitchFamily="18" charset="0"/>
              </a:rPr>
              <a:t>Faaliyetlerini mümkün olduğunca gizli tutmaya çalışır. İletişimlerini şifreli veya kapalı kanallar üzerinden gerçekleştirirler.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Arial Narrow" panose="020B0606020202030204" pitchFamily="34" charset="0"/>
                <a:ea typeface="Calibri" panose="020F0502020204030204" pitchFamily="34" charset="0"/>
                <a:cs typeface="Times New Roman" panose="02020603050405020304" pitchFamily="18" charset="0"/>
              </a:rPr>
              <a:t>Bu suçlular, belirli bölgelerde veya piyasalar üzerinde güç ve kontrol sağlamak isterler. Çoğu zaman rekabeti ortadan kaldırmak için şiddet veya tehdit kullanabilirler.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Arial Narrow" panose="020B0606020202030204" pitchFamily="34" charset="0"/>
                <a:ea typeface="Calibri" panose="020F0502020204030204" pitchFamily="34" charset="0"/>
                <a:cs typeface="Times New Roman" panose="02020603050405020304" pitchFamily="18" charset="0"/>
              </a:rPr>
              <a:t>Örgüt üyeleri arasında güçlü bir sadakat bağı bulunur. İhanet veya iş birliği yapanlar ağır şekilde cezalandırılır.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Kamu görevlilerini rüşvet ve yolsuzlukla etkisiz hale getirmeye çalışırlar. Bu şekilde yargı ve kolluk kuvvetlerinden korunmayı hedeflerler.</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Calibri" panose="020F0502020204030204" pitchFamily="34" charset="0"/>
                <a:cs typeface="Times New Roman" panose="02020603050405020304" pitchFamily="18" charset="0"/>
              </a:rPr>
              <a:t>Gelirlerini yasal işlerle aklamaya çalışırlar. Karmaşık finansal yapılar ve şirketler aracılığıyla para aklama faaliyetleri yürütürler.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endParaRPr lang="tr-TR" sz="2400" dirty="0"/>
          </a:p>
        </p:txBody>
      </p:sp>
    </p:spTree>
    <p:extLst>
      <p:ext uri="{BB962C8B-B14F-4D97-AF65-F5344CB8AC3E}">
        <p14:creationId xmlns:p14="http://schemas.microsoft.com/office/powerpoint/2010/main" val="4068147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8A4F1-4EC1-28CA-5C49-391E307DFF9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6C6E9A3-0931-DD73-DBF3-9EDA8470A9F4}"/>
              </a:ext>
            </a:extLst>
          </p:cNvPr>
          <p:cNvSpPr>
            <a:spLocks noGrp="1"/>
          </p:cNvSpPr>
          <p:nvPr>
            <p:ph type="ctrTitle"/>
          </p:nvPr>
        </p:nvSpPr>
        <p:spPr>
          <a:xfrm>
            <a:off x="647700" y="411481"/>
            <a:ext cx="10896600" cy="6446519"/>
          </a:xfrm>
        </p:spPr>
        <p:txBody>
          <a:bodyPr>
            <a:noAutofit/>
          </a:bodyPr>
          <a:lstStyle/>
          <a:p>
            <a:pPr lvl="0" algn="l" fontAlgn="base">
              <a:lnSpc>
                <a:spcPct val="115000"/>
              </a:lnSpc>
            </a:pPr>
            <a:r>
              <a:rPr lang="tr-TR" sz="2200" dirty="0">
                <a:effectLst/>
                <a:latin typeface="Arial Narrow" panose="020B0606020202030204" pitchFamily="34" charset="0"/>
                <a:ea typeface="Calibri" panose="020F0502020204030204" pitchFamily="34" charset="0"/>
                <a:cs typeface="Times New Roman" panose="02020603050405020304" pitchFamily="18" charset="0"/>
              </a:rPr>
              <a:t>- Gerek duyulduğunda şiddet kullanmaktan çekinmezler. Bu, rakiplerini korkutmak veya cezalandırmak için olabilir.</a:t>
            </a:r>
            <a:br>
              <a:rPr lang="tr-TR" sz="2200" dirty="0">
                <a:effectLst/>
                <a:latin typeface="Calibri" panose="020F0502020204030204" pitchFamily="34" charset="0"/>
                <a:ea typeface="Calibri" panose="020F0502020204030204" pitchFamily="34" charset="0"/>
                <a:cs typeface="Times New Roman" panose="02020603050405020304" pitchFamily="18" charset="0"/>
              </a:rPr>
            </a:br>
            <a:r>
              <a:rPr lang="tr-TR" sz="2200" dirty="0">
                <a:effectLst/>
                <a:latin typeface="Calibri" panose="020F0502020204030204" pitchFamily="34" charset="0"/>
                <a:ea typeface="Calibri" panose="020F0502020204030204" pitchFamily="34" charset="0"/>
                <a:cs typeface="Times New Roman" panose="02020603050405020304" pitchFamily="18" charset="0"/>
              </a:rPr>
              <a:t>- </a:t>
            </a:r>
            <a:r>
              <a:rPr lang="tr-TR" sz="2200" dirty="0">
                <a:effectLst/>
                <a:latin typeface="Arial Narrow" panose="020B0606020202030204" pitchFamily="34" charset="0"/>
                <a:ea typeface="Calibri" panose="020F0502020204030204" pitchFamily="34" charset="0"/>
                <a:cs typeface="Times New Roman" panose="02020603050405020304" pitchFamily="18" charset="0"/>
              </a:rPr>
              <a:t>Kendi arasında güçlü bir sadakat bağı bulunur. İhanet veya iş birliği yapanlar ağır şekilde cezalandırılır.</a:t>
            </a:r>
            <a:br>
              <a:rPr lang="tr-TR" sz="2200" dirty="0">
                <a:effectLst/>
                <a:latin typeface="Calibri" panose="020F0502020204030204" pitchFamily="34" charset="0"/>
                <a:ea typeface="Calibri" panose="020F0502020204030204" pitchFamily="34" charset="0"/>
                <a:cs typeface="Times New Roman" panose="02020603050405020304" pitchFamily="18" charset="0"/>
              </a:rPr>
            </a:br>
            <a:r>
              <a:rPr lang="tr-TR" sz="2200" dirty="0">
                <a:effectLst/>
                <a:latin typeface="Calibri" panose="020F0502020204030204" pitchFamily="34" charset="0"/>
                <a:ea typeface="Calibri" panose="020F0502020204030204" pitchFamily="34" charset="0"/>
                <a:cs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Toplum sorunlarına duyarsızdırlar ve sadece kendi menfaatlerini düşünürler,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Suç işlemeden önce iş, para ya da kadın gibi sorunları olabilir ve silahlara düşkünlükleri vardır, </a:t>
            </a:r>
            <a:br>
              <a:rPr lang="tr-TR" sz="2200" dirty="0">
                <a:effectLst/>
                <a:latin typeface="Times New Roman" panose="02020603050405020304" pitchFamily="18" charset="0"/>
                <a:ea typeface="Times New Roman" panose="02020603050405020304" pitchFamily="18" charset="0"/>
              </a:rPr>
            </a:br>
            <a:r>
              <a:rPr lang="tr-TR" sz="2200" dirty="0">
                <a:effectLst/>
                <a:latin typeface="Times New Roman" panose="02020603050405020304" pitchFamily="18"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Çevresinde kadınlara düşkün bir erkek imajı oluştururlar,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Sık seyahat eder, iyi araç kullanır, mağdurlarını arama sonucunda tespit ederler. </a:t>
            </a:r>
            <a:br>
              <a:rPr lang="tr-TR" sz="2200" dirty="0">
                <a:effectLst/>
                <a:latin typeface="Times New Roman" panose="02020603050405020304" pitchFamily="18" charset="0"/>
                <a:ea typeface="Times New Roman" panose="02020603050405020304" pitchFamily="18" charset="0"/>
              </a:rPr>
            </a:br>
            <a:r>
              <a:rPr lang="tr-TR" sz="2200" dirty="0">
                <a:effectLst/>
                <a:latin typeface="Times New Roman" panose="02020603050405020304" pitchFamily="18"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Tehdit edildiğinde bir süre sonra saldırgan tavırlar sergiler, tartışma kültürü yoktur, kin tutar ve öfkesini dışa vurur, </a:t>
            </a:r>
            <a:br>
              <a:rPr lang="tr-TR" sz="2200" dirty="0">
                <a:effectLst/>
                <a:latin typeface="Times New Roman" panose="02020603050405020304" pitchFamily="18" charset="0"/>
                <a:ea typeface="Times New Roman" panose="02020603050405020304" pitchFamily="18" charset="0"/>
              </a:rPr>
            </a:br>
            <a:r>
              <a:rPr lang="tr-TR" sz="2200" dirty="0">
                <a:effectLst/>
                <a:latin typeface="Times New Roman" panose="02020603050405020304" pitchFamily="18"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Çok iyi rol yaparlar, insanları etkilemeye çalışır ancak hatalarından ders almaz ve aynı suçu defalarca işleyebilirler. </a:t>
            </a:r>
            <a:br>
              <a:rPr lang="tr-TR" sz="2200" dirty="0">
                <a:effectLst/>
                <a:latin typeface="Times New Roman" panose="02020603050405020304" pitchFamily="18" charset="0"/>
                <a:ea typeface="Times New Roman" panose="02020603050405020304" pitchFamily="18" charset="0"/>
              </a:rPr>
            </a:br>
            <a:endParaRPr lang="tr-TR" sz="2200" dirty="0"/>
          </a:p>
        </p:txBody>
      </p:sp>
    </p:spTree>
    <p:extLst>
      <p:ext uri="{BB962C8B-B14F-4D97-AF65-F5344CB8AC3E}">
        <p14:creationId xmlns:p14="http://schemas.microsoft.com/office/powerpoint/2010/main" val="1743578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A95F5-7AE9-0035-EA3F-E0651F16B156}"/>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5C5640B-BA1F-1B3E-B987-82776A641A58}"/>
              </a:ext>
            </a:extLst>
          </p:cNvPr>
          <p:cNvSpPr>
            <a:spLocks noGrp="1"/>
          </p:cNvSpPr>
          <p:nvPr>
            <p:ph type="ctrTitle"/>
          </p:nvPr>
        </p:nvSpPr>
        <p:spPr>
          <a:xfrm>
            <a:off x="762000" y="259081"/>
            <a:ext cx="10896600" cy="6614159"/>
          </a:xfrm>
        </p:spPr>
        <p:txBody>
          <a:bodyPr>
            <a:noAutofit/>
          </a:bodyPr>
          <a:lstStyle/>
          <a:p>
            <a:pPr algn="l" fontAlgn="base"/>
            <a:br>
              <a:rPr lang="tr-TR" sz="2400" b="1" dirty="0">
                <a:effectLst/>
                <a:latin typeface="Arial Narrow" panose="020B0606020202030204" pitchFamily="34" charset="0"/>
                <a:ea typeface="Times New Roman" panose="02020603050405020304" pitchFamily="18" charset="0"/>
              </a:rPr>
            </a:br>
            <a:br>
              <a:rPr lang="tr-TR" sz="2400" b="1" dirty="0">
                <a:effectLst/>
                <a:latin typeface="Arial Narrow" panose="020B0606020202030204" pitchFamily="34" charset="0"/>
                <a:ea typeface="Times New Roman" panose="02020603050405020304" pitchFamily="18" charset="0"/>
              </a:rPr>
            </a:br>
            <a:br>
              <a:rPr lang="tr-TR" sz="2400" b="1" dirty="0">
                <a:effectLst/>
                <a:latin typeface="Arial Narrow" panose="020B0606020202030204" pitchFamily="34" charset="0"/>
                <a:ea typeface="Times New Roman" panose="02020603050405020304" pitchFamily="18" charset="0"/>
              </a:rPr>
            </a:br>
            <a:br>
              <a:rPr lang="tr-TR" sz="2400" b="1" dirty="0">
                <a:effectLst/>
                <a:latin typeface="Arial Narrow" panose="020B0606020202030204" pitchFamily="34" charset="0"/>
                <a:ea typeface="Times New Roman" panose="02020603050405020304" pitchFamily="18" charset="0"/>
              </a:rPr>
            </a:br>
            <a:br>
              <a:rPr lang="tr-TR" sz="2400" b="1" dirty="0">
                <a:effectLst/>
                <a:latin typeface="Arial Narrow" panose="020B0606020202030204" pitchFamily="34" charset="0"/>
                <a:ea typeface="Times New Roman" panose="02020603050405020304" pitchFamily="18" charset="0"/>
              </a:rPr>
            </a:br>
            <a:br>
              <a:rPr lang="tr-TR" sz="2400" b="1" dirty="0">
                <a:effectLst/>
                <a:latin typeface="Arial Narrow" panose="020B0606020202030204" pitchFamily="34" charset="0"/>
                <a:ea typeface="Times New Roman" panose="02020603050405020304" pitchFamily="18" charset="0"/>
              </a:rPr>
            </a:br>
            <a:r>
              <a:rPr lang="tr-TR" sz="2400" b="1" dirty="0">
                <a:solidFill>
                  <a:srgbClr val="FFC000"/>
                </a:solidFill>
                <a:effectLst/>
                <a:latin typeface="Arial Narrow" panose="020B0606020202030204" pitchFamily="34" charset="0"/>
                <a:ea typeface="Times New Roman" panose="02020603050405020304" pitchFamily="18" charset="0"/>
              </a:rPr>
              <a:t>Toplumda daha sık görünen organize olmayan suçluların temel özellikleri şu şekildedir</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Çoğunlukla anlık ve plansız hareket ederler. Ani kararlar vererek suç işlemi gerçekleştirebilirler.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Mağdur veya mağdurların yaşı bu suçlular için önem taşımamaktadır. Mağdur kişi yanlış yer ve zamanda olay yerinde bulunan kişidir,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Genellikle bu suçlu tipi erkektir ve genellikle 17-25 yaş arasındadırlar,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Genellikle kendi aracı yoktur ya da eski model bir araç kullanmaktadır,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Ruhsal sorunları olan depresif bir kişilik olarak tanınabilirler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Uzun vadeli plan yapmaktan ziyade, kısa vadeli kazanç elde etmeye odaklanırlar.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Suç işleme yöntemleri geçici ve duruma göre değişkenlik gösterir. Sabit bir yöntemleri yoktur</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err="1">
                <a:effectLst/>
                <a:latin typeface="Arial Narrow" panose="020B0606020202030204" pitchFamily="34" charset="0"/>
                <a:ea typeface="Times New Roman" panose="02020603050405020304" pitchFamily="18" charset="0"/>
              </a:rPr>
              <a:t>Sosyo</a:t>
            </a:r>
            <a:r>
              <a:rPr lang="tr-TR" sz="2400" dirty="0">
                <a:effectLst/>
                <a:latin typeface="Arial Narrow" panose="020B0606020202030204" pitchFamily="34" charset="0"/>
                <a:ea typeface="Times New Roman" panose="02020603050405020304" pitchFamily="18" charset="0"/>
              </a:rPr>
              <a:t>-ekonomik düzeyi orta sınıfın altındadır,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İkametgâhına yakın yerlerde suç işlemektedir,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Hırsızlık, röntgencilik, teşhircilik gibi suçlardan sabıka kaydı olabilirler, </a:t>
            </a:r>
            <a:br>
              <a:rPr lang="tr-TR" sz="2400" dirty="0">
                <a:effectLst/>
                <a:latin typeface="Times New Roman" panose="02020603050405020304" pitchFamily="18" charset="0"/>
                <a:ea typeface="Times New Roman" panose="02020603050405020304" pitchFamily="18" charset="0"/>
              </a:rPr>
            </a:br>
            <a:endParaRPr lang="tr-TR" sz="2400" dirty="0"/>
          </a:p>
        </p:txBody>
      </p:sp>
    </p:spTree>
    <p:extLst>
      <p:ext uri="{BB962C8B-B14F-4D97-AF65-F5344CB8AC3E}">
        <p14:creationId xmlns:p14="http://schemas.microsoft.com/office/powerpoint/2010/main" val="485421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6CBC3-28DE-D161-592D-8634BD2349D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FA36192-45DD-5A39-0E44-09BA9EFF48EA}"/>
              </a:ext>
            </a:extLst>
          </p:cNvPr>
          <p:cNvSpPr>
            <a:spLocks noGrp="1"/>
          </p:cNvSpPr>
          <p:nvPr>
            <p:ph type="ctrTitle"/>
          </p:nvPr>
        </p:nvSpPr>
        <p:spPr>
          <a:xfrm>
            <a:off x="762000" y="548640"/>
            <a:ext cx="10896600" cy="6065519"/>
          </a:xfrm>
        </p:spPr>
        <p:txBody>
          <a:bodyPr>
            <a:noAutofit/>
          </a:bodyPr>
          <a:lstStyle/>
          <a:p>
            <a:pPr algn="l" fontAlgn="base"/>
            <a:r>
              <a:rPr lang="tr-TR" sz="2000" dirty="0">
                <a:solidFill>
                  <a:srgbClr val="00B0F0"/>
                </a:solidFill>
                <a:effectLst/>
                <a:latin typeface="Arial" panose="020B0604020202020204" pitchFamily="34" charset="0"/>
                <a:ea typeface="Times New Roman" panose="02020603050405020304" pitchFamily="18" charset="0"/>
              </a:rPr>
              <a:t>       “Önleme, adaletin en temel, en öncelikli zorunluluğudur.” </a:t>
            </a:r>
            <a:br>
              <a:rPr lang="tr-TR" sz="2000" dirty="0">
                <a:effectLst/>
                <a:latin typeface="Times New Roman" panose="02020603050405020304" pitchFamily="18" charset="0"/>
                <a:ea typeface="Times New Roman" panose="02020603050405020304" pitchFamily="18" charset="0"/>
              </a:rPr>
            </a:br>
            <a:r>
              <a:rPr lang="tr-TR" sz="2000" b="1" dirty="0">
                <a:solidFill>
                  <a:srgbClr val="FFFF00"/>
                </a:solidFill>
                <a:effectLst/>
                <a:latin typeface="Arial Narrow" panose="020B0606020202030204" pitchFamily="34" charset="0"/>
                <a:ea typeface="Times New Roman" panose="02020603050405020304" pitchFamily="18" charset="0"/>
              </a:rPr>
              <a:t>Şüpheli Profilleme: </a:t>
            </a:r>
            <a:r>
              <a:rPr lang="tr-TR" sz="2000" dirty="0">
                <a:effectLst/>
                <a:latin typeface="Arial Narrow" panose="020B0606020202030204" pitchFamily="34" charset="0"/>
                <a:ea typeface="Times New Roman" panose="02020603050405020304" pitchFamily="18" charset="0"/>
              </a:rPr>
              <a:t>Genel olarak bireyin psikolojik özelliklerini tanımlamak, davranıştan yola çıkarak failin kişiliğini tanımaya çalışmak olarak tanımlanabilir. Kolluk görevlileri de bu tür suçu kimin işleyebileceğini ve aramaları gereken kişinin davranışsal, fiziksel, ailevi ve yaşam biçimi ile ilgili özelliklerini öğrenmeleri sayesinde potansiyel şüphelilerin sayısını azaltmaya çalışırlar</a:t>
            </a:r>
            <a:r>
              <a:rPr lang="tr-TR" sz="2000" b="1" dirty="0">
                <a:effectLst/>
                <a:latin typeface="Arial Narrow" panose="020B0606020202030204" pitchFamily="34" charset="0"/>
                <a:ea typeface="Times New Roman" panose="02020603050405020304" pitchFamily="18" charset="0"/>
              </a:rPr>
              <a:t>.</a:t>
            </a:r>
            <a:r>
              <a:rPr lang="tr-TR" sz="2000" dirty="0">
                <a:effectLst/>
                <a:latin typeface="Arial Narrow" panose="020B0606020202030204" pitchFamily="34" charset="0"/>
                <a:ea typeface="Times New Roman" panose="02020603050405020304" pitchFamily="18" charset="0"/>
              </a:rPr>
              <a:t> </a:t>
            </a:r>
            <a:br>
              <a:rPr lang="tr-TR" sz="2000" dirty="0">
                <a:effectLst/>
                <a:latin typeface="Times New Roman" panose="02020603050405020304" pitchFamily="18" charset="0"/>
                <a:ea typeface="Times New Roman" panose="02020603050405020304" pitchFamily="18" charset="0"/>
              </a:rPr>
            </a:br>
            <a:r>
              <a:rPr lang="tr-TR" sz="2000" b="1" dirty="0">
                <a:solidFill>
                  <a:srgbClr val="FFC000"/>
                </a:solidFill>
                <a:effectLst/>
                <a:latin typeface="Arial Narrow" panose="020B0606020202030204" pitchFamily="34" charset="0"/>
                <a:ea typeface="Times New Roman" panose="02020603050405020304" pitchFamily="18" charset="0"/>
              </a:rPr>
              <a:t>1.Şüpheli profillemeye ilişkin kavramlara ait örnekler;</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Şüpheli profilleme, özellikle güvenlik ve suç önleme bağlamlarında sıkça kullanılan bir uygulamadır. Bu uygulamaya ilişkin bazı kavramlar ve örnekler şunlardır: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a). </a:t>
            </a:r>
            <a:r>
              <a:rPr lang="tr-TR" sz="2000" b="1" dirty="0">
                <a:solidFill>
                  <a:srgbClr val="FFFF00"/>
                </a:solidFill>
                <a:effectLst/>
                <a:latin typeface="Arial Narrow" panose="020B0606020202030204" pitchFamily="34" charset="0"/>
                <a:ea typeface="Times New Roman" panose="02020603050405020304" pitchFamily="18" charset="0"/>
              </a:rPr>
              <a:t>Demografik Profilleme:</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Şüpheli profillemede, yaş, cinsiyet, etnik köken, dini inançlar gibi demografik bilgilerin kullanılmasıdır.</a:t>
            </a:r>
            <a:br>
              <a:rPr lang="tr-TR" sz="2000" dirty="0">
                <a:effectLst/>
                <a:latin typeface="Times New Roman" panose="02020603050405020304" pitchFamily="18" charset="0"/>
                <a:ea typeface="Times New Roman" panose="02020603050405020304" pitchFamily="18" charset="0"/>
              </a:rPr>
            </a:br>
            <a:r>
              <a:rPr lang="tr-TR" sz="2000" dirty="0">
                <a:solidFill>
                  <a:srgbClr val="0070C0"/>
                </a:solidFill>
                <a:effectLst/>
                <a:latin typeface="Arial Narrow" panose="020B0606020202030204" pitchFamily="34" charset="0"/>
                <a:ea typeface="Times New Roman" panose="02020603050405020304" pitchFamily="18" charset="0"/>
              </a:rPr>
              <a:t>   - Örnek: </a:t>
            </a:r>
            <a:r>
              <a:rPr lang="tr-TR" sz="2000" dirty="0">
                <a:effectLst/>
                <a:latin typeface="Arial Narrow" panose="020B0606020202030204" pitchFamily="34" charset="0"/>
                <a:ea typeface="Times New Roman" panose="02020603050405020304" pitchFamily="18" charset="0"/>
              </a:rPr>
              <a:t>Havaalanında belirli etnik gruplara mensup kişilere yönelik sıkı güvenlik kontrolü uygulanması.</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b). </a:t>
            </a:r>
            <a:r>
              <a:rPr lang="tr-TR" sz="2000" b="1" dirty="0">
                <a:solidFill>
                  <a:srgbClr val="FFFF00"/>
                </a:solidFill>
                <a:effectLst/>
                <a:latin typeface="Arial Narrow" panose="020B0606020202030204" pitchFamily="34" charset="0"/>
                <a:ea typeface="Times New Roman" panose="02020603050405020304" pitchFamily="18" charset="0"/>
              </a:rPr>
              <a:t>Davranışsal Profilleme:</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Şüpheli kişileri belirlemek için belirli davranış kalıplarının ve hareketlerin gözlemlenmesidir.</a:t>
            </a:r>
            <a:br>
              <a:rPr lang="tr-TR" sz="2000" dirty="0">
                <a:effectLst/>
                <a:latin typeface="Times New Roman" panose="02020603050405020304" pitchFamily="18" charset="0"/>
                <a:ea typeface="Times New Roman" panose="02020603050405020304" pitchFamily="18" charset="0"/>
              </a:rPr>
            </a:br>
            <a:r>
              <a:rPr lang="tr-TR" sz="2000" dirty="0">
                <a:solidFill>
                  <a:srgbClr val="0070C0"/>
                </a:solidFill>
                <a:effectLst/>
                <a:latin typeface="Arial Narrow" panose="020B0606020202030204" pitchFamily="34" charset="0"/>
                <a:ea typeface="Times New Roman" panose="02020603050405020304" pitchFamily="18" charset="0"/>
              </a:rPr>
              <a:t>   - Örnek: </a:t>
            </a:r>
            <a:r>
              <a:rPr lang="tr-TR" sz="2000" dirty="0">
                <a:effectLst/>
                <a:latin typeface="Arial Narrow" panose="020B0606020202030204" pitchFamily="34" charset="0"/>
                <a:ea typeface="Times New Roman" panose="02020603050405020304" pitchFamily="18" charset="0"/>
              </a:rPr>
              <a:t>Alışveriş merkezlerinde dolaşan ve şüpheli davranışlar sergileyen kişilerin güvenlik kameraları ile izlenmesi.</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c). </a:t>
            </a:r>
            <a:r>
              <a:rPr lang="tr-TR" sz="2000" b="1" dirty="0">
                <a:solidFill>
                  <a:srgbClr val="FFFF00"/>
                </a:solidFill>
                <a:effectLst/>
                <a:latin typeface="Arial Narrow" panose="020B0606020202030204" pitchFamily="34" charset="0"/>
                <a:ea typeface="Times New Roman" panose="02020603050405020304" pitchFamily="18" charset="0"/>
              </a:rPr>
              <a:t>Coğrafi Profilleme:</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Şüpheli profillemede, belirli coğrafi bölgelerdeki suç oranları ve suç geçmişi verilerinin kullanılmasıdır.</a:t>
            </a:r>
            <a:br>
              <a:rPr lang="tr-TR" sz="2000" dirty="0">
                <a:effectLst/>
                <a:latin typeface="Times New Roman" panose="02020603050405020304" pitchFamily="18" charset="0"/>
                <a:ea typeface="Times New Roman" panose="02020603050405020304" pitchFamily="18" charset="0"/>
              </a:rPr>
            </a:br>
            <a:r>
              <a:rPr lang="tr-TR" sz="2000" dirty="0">
                <a:solidFill>
                  <a:srgbClr val="0070C0"/>
                </a:solidFill>
                <a:effectLst/>
                <a:latin typeface="Arial Narrow" panose="020B0606020202030204" pitchFamily="34" charset="0"/>
                <a:ea typeface="Times New Roman" panose="02020603050405020304" pitchFamily="18" charset="0"/>
              </a:rPr>
              <a:t>   - Örnek: </a:t>
            </a:r>
            <a:r>
              <a:rPr lang="tr-TR" sz="2000" dirty="0">
                <a:effectLst/>
                <a:latin typeface="Arial Narrow" panose="020B0606020202030204" pitchFamily="34" charset="0"/>
                <a:ea typeface="Times New Roman" panose="02020603050405020304" pitchFamily="18" charset="0"/>
              </a:rPr>
              <a:t>Polis devriyelerinin suç oranı yüksek olan mahallelerde daha yoğun olması.</a:t>
            </a:r>
            <a:br>
              <a:rPr lang="tr-TR" sz="2000" dirty="0">
                <a:effectLst/>
                <a:latin typeface="Times New Roman" panose="02020603050405020304" pitchFamily="18" charset="0"/>
                <a:ea typeface="Times New Roman" panose="02020603050405020304" pitchFamily="18" charset="0"/>
              </a:rPr>
            </a:br>
            <a:endParaRPr lang="tr-TR" sz="2000" dirty="0"/>
          </a:p>
        </p:txBody>
      </p:sp>
    </p:spTree>
    <p:extLst>
      <p:ext uri="{BB962C8B-B14F-4D97-AF65-F5344CB8AC3E}">
        <p14:creationId xmlns:p14="http://schemas.microsoft.com/office/powerpoint/2010/main" val="4184236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A3B99-6716-4E29-ADDC-618BC5E5B48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A955DA1-11E0-2EB3-06A5-FF6B138E222A}"/>
              </a:ext>
            </a:extLst>
          </p:cNvPr>
          <p:cNvSpPr>
            <a:spLocks noGrp="1"/>
          </p:cNvSpPr>
          <p:nvPr>
            <p:ph type="ctrTitle"/>
          </p:nvPr>
        </p:nvSpPr>
        <p:spPr>
          <a:xfrm>
            <a:off x="647700" y="381000"/>
            <a:ext cx="10896600" cy="6720839"/>
          </a:xfrm>
        </p:spPr>
        <p:txBody>
          <a:bodyPr>
            <a:noAutofit/>
          </a:bodyPr>
          <a:lstStyle/>
          <a:p>
            <a:pPr marL="353695" algn="l" fontAlgn="base"/>
            <a:r>
              <a:rPr lang="tr-TR" sz="2800" b="1" dirty="0">
                <a:solidFill>
                  <a:srgbClr val="FFC000"/>
                </a:solidFill>
                <a:effectLst/>
                <a:latin typeface="Arial Narrow" panose="020B0606020202030204" pitchFamily="34" charset="0"/>
                <a:ea typeface="Times New Roman" panose="02020603050405020304" pitchFamily="18" charset="0"/>
              </a:rPr>
              <a:t>Organize Olmayan Suçlular ve Davranış Özellikleri</a:t>
            </a:r>
            <a:r>
              <a:rPr lang="tr-TR" sz="2800" dirty="0">
                <a:solidFill>
                  <a:srgbClr val="FFC000"/>
                </a:solidFill>
                <a:effectLst/>
                <a:latin typeface="Arial Narrow" panose="020B0606020202030204" pitchFamily="34" charset="0"/>
                <a:ea typeface="Times New Roman" panose="02020603050405020304" pitchFamily="18" charset="0"/>
              </a:rPr>
              <a:t> </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  </a:t>
            </a:r>
            <a:r>
              <a:rPr lang="tr-TR" sz="2800" dirty="0">
                <a:solidFill>
                  <a:srgbClr val="FFFF00"/>
                </a:solidFill>
                <a:effectLst/>
                <a:latin typeface="Arial Narrow" panose="020B0606020202030204" pitchFamily="34" charset="0"/>
                <a:ea typeface="Times New Roman" panose="02020603050405020304" pitchFamily="18" charset="0"/>
              </a:rPr>
              <a:t>Organize olmayan suçluların davranış özellikleri genellikle bireysel hareket etme ve kısa vadeli çıkar sağlama odaklıdır. İşte bazı temel davranış özellikleri:</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Times New Roman" panose="02020603050405020304" pitchFamily="18" charset="0"/>
              </a:rPr>
              <a:t>Plansız ve Ani Davranışlar: Organize olmayan suçlular genellikle ani kararlar verirler ve detaylı plan yapmadan hareket ederler.</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Times New Roman" panose="02020603050405020304" pitchFamily="18" charset="0"/>
              </a:rPr>
              <a:t>Tek Başına Çalışma: Bu tip suçlular, çoğunlukla tek başına veya küçük gruplar halinde hareket ederler, hiyerarşik bir yapı bulunmaz.</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Times New Roman" panose="02020603050405020304" pitchFamily="18" charset="0"/>
              </a:rPr>
              <a:t>Kısa Vadeli Çıkarlar: Kısa vadeli ve ani kazanç elde etmeye odaklanırlar. Uzun vadeli bir strateji veya yapıdan yoksundurlar.</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Times New Roman" panose="02020603050405020304" pitchFamily="18" charset="0"/>
              </a:rPr>
              <a:t>Az Risk Alımı: Daha düşük riskli ve küçük çaplı suçlar işlemeye meyillidirler. Büyük çaplı organize suçlara göre daha az risk alırlar.</a:t>
            </a:r>
            <a:br>
              <a:rPr lang="tr-TR" sz="2800" b="1" dirty="0">
                <a:solidFill>
                  <a:srgbClr val="FF0000"/>
                </a:solidFill>
                <a:effectLst/>
                <a:latin typeface="Times New Roman" panose="02020603050405020304" pitchFamily="18" charset="0"/>
                <a:ea typeface="Times New Roman" panose="02020603050405020304" pitchFamily="18" charset="0"/>
              </a:rPr>
            </a:br>
            <a:endParaRPr lang="tr-TR" sz="2800" dirty="0"/>
          </a:p>
        </p:txBody>
      </p:sp>
    </p:spTree>
    <p:extLst>
      <p:ext uri="{BB962C8B-B14F-4D97-AF65-F5344CB8AC3E}">
        <p14:creationId xmlns:p14="http://schemas.microsoft.com/office/powerpoint/2010/main" val="3384623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7B670-94DB-39D6-58EF-2E65A415ADF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A0D0333-15F6-E7DB-B057-C76EC2D84D43}"/>
              </a:ext>
            </a:extLst>
          </p:cNvPr>
          <p:cNvSpPr>
            <a:spLocks noGrp="1"/>
          </p:cNvSpPr>
          <p:nvPr>
            <p:ph type="ctrTitle"/>
          </p:nvPr>
        </p:nvSpPr>
        <p:spPr>
          <a:xfrm>
            <a:off x="647700" y="381000"/>
            <a:ext cx="10896600" cy="6720839"/>
          </a:xfrm>
        </p:spPr>
        <p:txBody>
          <a:bodyPr>
            <a:noAutofit/>
          </a:bodyPr>
          <a:lstStyle/>
          <a:p>
            <a:pPr lvl="0" algn="l" fontAlgn="base">
              <a:lnSpc>
                <a:spcPct val="115000"/>
              </a:lnSpc>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 Geçici ve Değişken: Suç işleme yöntemleri geçici ve duruma göre değişkenlik gösterir. Farklı türde suçlar işleyebilirler.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Daha Az Kaynak: Organize suç örgütlerine kıyasla daha az kaynak ve malzemeye sahiptirler.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Belirgin İlişkiler Yok: Kamu görevlileri veya diğer suçlularla belirgin iş birliği ilişkileri genellikle bulunmaz.</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Organize suçlulardan farklı olarak yalnız yaşarlar, yakın arkadaş çevresi yoktur çekingen ve sessizdir,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Suçu planlı işlemez, çılgınlık ruh hâli ile aniden saldırır, mağdura şiddet uygulayarak anında etkisiz hâle getirmeye çalışır,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Bu tarz kişiler suç işledikten sonra genellikle aşırı alkol alma ya da ilaç kullanma gibi önemli davranış değişiklikleri gösterirler, </a:t>
            </a:r>
            <a:br>
              <a:rPr lang="tr-TR" sz="2400" dirty="0">
                <a:effectLst/>
                <a:latin typeface="Times New Roman" panose="02020603050405020304" pitchFamily="18" charset="0"/>
                <a:ea typeface="Times New Roman" panose="02020603050405020304" pitchFamily="18" charset="0"/>
              </a:rPr>
            </a:br>
            <a:br>
              <a:rPr lang="tr-TR" sz="2400" b="1" dirty="0">
                <a:solidFill>
                  <a:srgbClr val="FF0000"/>
                </a:solidFill>
                <a:effectLst/>
                <a:latin typeface="Times New Roman" panose="02020603050405020304" pitchFamily="18" charset="0"/>
                <a:ea typeface="Times New Roman" panose="02020603050405020304" pitchFamily="18" charset="0"/>
              </a:rPr>
            </a:br>
            <a:endParaRPr lang="tr-TR" sz="2400" dirty="0"/>
          </a:p>
        </p:txBody>
      </p:sp>
    </p:spTree>
    <p:extLst>
      <p:ext uri="{BB962C8B-B14F-4D97-AF65-F5344CB8AC3E}">
        <p14:creationId xmlns:p14="http://schemas.microsoft.com/office/powerpoint/2010/main" val="419465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2F500-244D-AC44-74E6-5F3377AB5F6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441B83A-54B1-6DD0-60C6-AC310E92BF6D}"/>
              </a:ext>
            </a:extLst>
          </p:cNvPr>
          <p:cNvSpPr>
            <a:spLocks noGrp="1"/>
          </p:cNvSpPr>
          <p:nvPr>
            <p:ph type="ctrTitle"/>
          </p:nvPr>
        </p:nvSpPr>
        <p:spPr>
          <a:xfrm>
            <a:off x="647700" y="381000"/>
            <a:ext cx="10896600" cy="6720839"/>
          </a:xfrm>
        </p:spPr>
        <p:txBody>
          <a:bodyPr>
            <a:noAutofit/>
          </a:bodyPr>
          <a:lstStyle/>
          <a:p>
            <a:pPr marL="280035" algn="l" fontAlgn="base"/>
            <a:r>
              <a:rPr lang="tr-TR" sz="2000" dirty="0">
                <a:solidFill>
                  <a:srgbClr val="FFC000"/>
                </a:solidFill>
                <a:effectLst/>
                <a:latin typeface="Arial Narrow" panose="020B0606020202030204" pitchFamily="34" charset="0"/>
                <a:ea typeface="Times New Roman" panose="02020603050405020304" pitchFamily="18" charset="0"/>
              </a:rPr>
              <a:t>Terör kaynaklı güvenlik riskleri ve tehditleri</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Terör kaynaklı güvenlik riskleri ve özellikleri, toplumlar ve devletler için ciddi tehditler oluşturur. İşte bu risklerin ve özelliklerin bazıları:</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1. Şiddet ve Korku Ortamı; </a:t>
            </a:r>
            <a:r>
              <a:rPr lang="tr-TR" sz="2000" dirty="0">
                <a:effectLst/>
                <a:latin typeface="Arial Narrow" panose="020B0606020202030204" pitchFamily="34" charset="0"/>
                <a:ea typeface="Times New Roman" panose="02020603050405020304" pitchFamily="18" charset="0"/>
              </a:rPr>
              <a:t>Terör eylemleri, şiddet kullanarak toplumda korku ve panik yaratmayı amaçlar. Bu, insanların günlük yaşamlarını etkileyebilir ve toplumsal huzuru bozabilir.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2. Siyasi ve Ekonomik İstikrarsızlık; </a:t>
            </a:r>
            <a:r>
              <a:rPr lang="tr-TR" sz="2000" dirty="0">
                <a:effectLst/>
                <a:latin typeface="Arial Narrow" panose="020B0606020202030204" pitchFamily="34" charset="0"/>
                <a:ea typeface="Times New Roman" panose="02020603050405020304" pitchFamily="18" charset="0"/>
              </a:rPr>
              <a:t>Terör saldırıları, devletlerin siyasi ve ekonomik istikrarını hedef alabilir. Bu tür saldırılar, hükümetlerin politikalarını değiştirmeye zorlamak veya ekonomik zarar vermek amacıyla yapılabilir.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3. Uluslararası Boyut </a:t>
            </a:r>
            <a:r>
              <a:rPr lang="tr-TR" sz="2000" dirty="0">
                <a:effectLst/>
                <a:latin typeface="Arial Narrow" panose="020B0606020202030204" pitchFamily="34" charset="0"/>
                <a:ea typeface="Times New Roman" panose="02020603050405020304" pitchFamily="18" charset="0"/>
              </a:rPr>
              <a:t>Terör örgütleri, sınırları aşan faaliyetlerde bulunabilir ve uluslararası güvenlik riskleri oluşturabilir. Bu durum, devletler arası iş birliğini zorunlu kılar.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4. Teknolojik Kullanım; </a:t>
            </a:r>
            <a:r>
              <a:rPr lang="tr-TR" sz="2000" dirty="0">
                <a:effectLst/>
                <a:latin typeface="Arial Narrow" panose="020B0606020202030204" pitchFamily="34" charset="0"/>
                <a:ea typeface="Times New Roman" panose="02020603050405020304" pitchFamily="18" charset="0"/>
              </a:rPr>
              <a:t>Terör örgütleri, teknolojiyi kullanarak daha karmaşık ve etkili saldırılar düzenleyebilir. Bu, siber saldırılar, dronlar ve diğer teknolojik araçlar aracılığıyla gerçekleştirilebilir.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5. Radikalleşme ve İdeolojik Yayılma; </a:t>
            </a:r>
            <a:r>
              <a:rPr lang="tr-TR" sz="2000" dirty="0">
                <a:effectLst/>
                <a:latin typeface="Arial Narrow" panose="020B0606020202030204" pitchFamily="34" charset="0"/>
                <a:ea typeface="Times New Roman" panose="02020603050405020304" pitchFamily="18" charset="0"/>
              </a:rPr>
              <a:t>Terör örgütleri, ideolojilerini yaymak ve yeni üyeler kazanmak için propaganda yapar. Bu, özellikle gençler ve savunmasız gruplar üzerinde etkili olabilir.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6. Kamu Güvenliği ve Acil Durum Yönetimi; </a:t>
            </a:r>
            <a:r>
              <a:rPr lang="tr-TR" sz="2000" dirty="0">
                <a:effectLst/>
                <a:latin typeface="Arial Narrow" panose="020B0606020202030204" pitchFamily="34" charset="0"/>
                <a:ea typeface="Times New Roman" panose="02020603050405020304" pitchFamily="18" charset="0"/>
              </a:rPr>
              <a:t>Terör saldırıları, kamu güvenliği ve acil durum yönetimi açısından büyük zorluklar yaratır. Bu tür durumlar, hızlı ve etkili müdahale gerektirir.</a:t>
            </a:r>
            <a:br>
              <a:rPr lang="tr-TR" sz="2000" dirty="0">
                <a:effectLst/>
                <a:latin typeface="Times New Roman" panose="02020603050405020304" pitchFamily="18" charset="0"/>
                <a:ea typeface="Times New Roman" panose="02020603050405020304" pitchFamily="18" charset="0"/>
              </a:rPr>
            </a:br>
            <a:br>
              <a:rPr lang="tr-TR" sz="2000" b="1" dirty="0">
                <a:effectLst/>
                <a:latin typeface="Times New Roman" panose="02020603050405020304" pitchFamily="18" charset="0"/>
                <a:ea typeface="Times New Roman" panose="02020603050405020304" pitchFamily="18" charset="0"/>
              </a:rPr>
            </a:br>
            <a:endParaRPr lang="tr-TR" sz="2000" dirty="0"/>
          </a:p>
        </p:txBody>
      </p:sp>
    </p:spTree>
    <p:extLst>
      <p:ext uri="{BB962C8B-B14F-4D97-AF65-F5344CB8AC3E}">
        <p14:creationId xmlns:p14="http://schemas.microsoft.com/office/powerpoint/2010/main" val="422750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E0B77-E5B8-30D0-658D-19EA5176DC5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9D7F086-F68E-E22D-6979-B9F9CD2FE997}"/>
              </a:ext>
            </a:extLst>
          </p:cNvPr>
          <p:cNvSpPr>
            <a:spLocks noGrp="1"/>
          </p:cNvSpPr>
          <p:nvPr>
            <p:ph type="ctrTitle"/>
          </p:nvPr>
        </p:nvSpPr>
        <p:spPr>
          <a:xfrm>
            <a:off x="647700" y="381000"/>
            <a:ext cx="10896600" cy="6720839"/>
          </a:xfrm>
        </p:spPr>
        <p:txBody>
          <a:bodyPr>
            <a:noAutofit/>
          </a:bodyPr>
          <a:lstStyle/>
          <a:p>
            <a:pPr algn="l" fontAlgn="base"/>
            <a:r>
              <a:rPr lang="tr-TR" sz="2400" dirty="0">
                <a:effectLst/>
                <a:latin typeface="Arial Narrow" panose="020B0606020202030204" pitchFamily="34" charset="0"/>
                <a:ea typeface="Times New Roman" panose="02020603050405020304" pitchFamily="18" charset="0"/>
              </a:rPr>
              <a:t>   Terör örgütleri, siyasi amaçlarına kısa yoldan erişebilmek ve bu süreç içerisinde hem ulusal hem de uluslararası medyada kendilerinden söz ettirebilmek için politik amaçlar içeren şiddet yollarını seçmektedir. Şiddet türleri farklılık göstermektedir.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Bu türler arasında en fazla ses getiren ve örgütleri motive eden, onları başarıya ulaştırabileceğini düşündüren saldırı türü bombalı eylemler ve intihar eylemleridir. Bombalı eylemler sayesinde vatandaşlar üzerinde bir şok dalgası, psikoloji bozulması meydana gelmektedir. Eylemler sırasında can ve maddi kayıplar doğmaktadır.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Bombalı eylemler, akla gelebilecek her tür yöntem ile yapılabilmektedir. Bu noktada terör örgütün nasıl bir saldırıya ihtiyaç duyması, saldırının çapı ve hedefe yaklaşma durumu gibi bazı faktörler söz konusudur. İhtiyaca göre saldırı küçük bir boru içerisine yerleştirilebilmekte ya da bir kamyonet içerisinde de patlamaya hazır hale getirilebilmektedir. </a:t>
            </a:r>
            <a:br>
              <a:rPr lang="tr-TR" sz="2400" dirty="0">
                <a:effectLst/>
                <a:latin typeface="Times New Roman" panose="02020603050405020304" pitchFamily="18" charset="0"/>
                <a:ea typeface="Times New Roman" panose="02020603050405020304" pitchFamily="18" charset="0"/>
              </a:rPr>
            </a:br>
            <a:br>
              <a:rPr lang="tr-TR" sz="2400" b="1" dirty="0">
                <a:solidFill>
                  <a:srgbClr val="FF0000"/>
                </a:solidFill>
                <a:effectLst/>
                <a:latin typeface="Times New Roman" panose="02020603050405020304" pitchFamily="18" charset="0"/>
                <a:ea typeface="Times New Roman" panose="02020603050405020304" pitchFamily="18" charset="0"/>
              </a:rPr>
            </a:br>
            <a:endParaRPr lang="tr-TR" sz="2400" dirty="0"/>
          </a:p>
        </p:txBody>
      </p:sp>
    </p:spTree>
    <p:extLst>
      <p:ext uri="{BB962C8B-B14F-4D97-AF65-F5344CB8AC3E}">
        <p14:creationId xmlns:p14="http://schemas.microsoft.com/office/powerpoint/2010/main" val="1289631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5240A-B92C-FABB-F776-EF85D04397D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24A7269-385E-6AFC-7327-2989B48D725E}"/>
              </a:ext>
            </a:extLst>
          </p:cNvPr>
          <p:cNvSpPr>
            <a:spLocks noGrp="1"/>
          </p:cNvSpPr>
          <p:nvPr>
            <p:ph type="ctrTitle"/>
          </p:nvPr>
        </p:nvSpPr>
        <p:spPr>
          <a:xfrm>
            <a:off x="647700" y="381000"/>
            <a:ext cx="10896600" cy="6720839"/>
          </a:xfrm>
        </p:spPr>
        <p:txBody>
          <a:bodyPr>
            <a:noAutofit/>
          </a:bodyPr>
          <a:lstStyle/>
          <a:p>
            <a:pPr algn="l" fontAlgn="base"/>
            <a:r>
              <a:rPr lang="tr-TR" sz="2400" dirty="0">
                <a:effectLst/>
                <a:latin typeface="Arial Narrow" panose="020B0606020202030204" pitchFamily="34" charset="0"/>
                <a:ea typeface="Times New Roman" panose="02020603050405020304" pitchFamily="18" charset="0"/>
              </a:rPr>
              <a:t>   Büyük saldırılar için yüklü miktarda bomba gerektiğinden kamyon ve kamyonet tarzı araçlar kullanılmaktayken, daha küçük saldırılar için bir sırt çantası dahi kullanılabilmektedir.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Bombalı tehdit mesajının nedenlerini bir çatı altında toplamak gerekirse, karşımıza iki neden çıkacaktır. İlk olarak, bomba tehdit mesajını yapan kişi, nedenlerden dolayı bombayı açıklığa kavuşturur ve doğabilecek can ve maddi kayıpları minimuma indirir. İkinci olarak, kişi ortada bir patlayıcı olmamasına rağmen bomba tehdidinde bulunur. Buradaki amaç ise, kaos ortamı yaratmak, insanlar üzerinde psikolojik baskı ve korku ortamı oluşturmak ve ekonomik zararlar ile gündelik yaşam akışını olumsuz etkilemektir.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Bir özel güvenlik görevlisi, bağlı olduğu yerdeki insanların can ve maddi eşyalarının güvende olabilmesi için görev yapmaktadır. Bomba tehditleri ve şüpheli paketler bu durumlarda özel güvenlik görevlisinin son derece dikkatli olmasını gerektiren anlardır. </a:t>
            </a:r>
            <a:br>
              <a:rPr lang="tr-TR" sz="2400" dirty="0">
                <a:effectLst/>
                <a:latin typeface="Times New Roman" panose="02020603050405020304" pitchFamily="18" charset="0"/>
                <a:ea typeface="Times New Roman" panose="02020603050405020304" pitchFamily="18" charset="0"/>
              </a:rPr>
            </a:br>
            <a:br>
              <a:rPr lang="tr-TR" sz="2400" b="1" dirty="0">
                <a:solidFill>
                  <a:srgbClr val="FF0000"/>
                </a:solidFill>
                <a:effectLst/>
                <a:latin typeface="Times New Roman" panose="02020603050405020304" pitchFamily="18" charset="0"/>
                <a:ea typeface="Times New Roman" panose="02020603050405020304" pitchFamily="18" charset="0"/>
              </a:rPr>
            </a:br>
            <a:endParaRPr lang="tr-TR" sz="2400" dirty="0"/>
          </a:p>
        </p:txBody>
      </p:sp>
    </p:spTree>
    <p:extLst>
      <p:ext uri="{BB962C8B-B14F-4D97-AF65-F5344CB8AC3E}">
        <p14:creationId xmlns:p14="http://schemas.microsoft.com/office/powerpoint/2010/main" val="4214149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C1CFD-E1C8-FAC0-ADF0-22272E2E74B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9E633F3-8576-E9C4-A5DD-A1106F9AC097}"/>
              </a:ext>
            </a:extLst>
          </p:cNvPr>
          <p:cNvSpPr>
            <a:spLocks noGrp="1"/>
          </p:cNvSpPr>
          <p:nvPr>
            <p:ph type="ctrTitle"/>
          </p:nvPr>
        </p:nvSpPr>
        <p:spPr>
          <a:xfrm>
            <a:off x="647700" y="381000"/>
            <a:ext cx="10896600" cy="6720839"/>
          </a:xfrm>
        </p:spPr>
        <p:txBody>
          <a:bodyPr>
            <a:noAutofit/>
          </a:bodyPr>
          <a:lstStyle/>
          <a:p>
            <a:pPr algn="l" fontAlgn="base"/>
            <a:r>
              <a:rPr lang="tr-TR" sz="2800" b="1" dirty="0">
                <a:solidFill>
                  <a:srgbClr val="FFFF00"/>
                </a:solidFill>
                <a:effectLst/>
                <a:latin typeface="Arial Narrow" panose="020B0606020202030204" pitchFamily="34" charset="0"/>
                <a:ea typeface="Times New Roman" panose="02020603050405020304" pitchFamily="18" charset="0"/>
              </a:rPr>
              <a:t>Eğer bir şüpheli paket ile karşılaşırsanız sırasıyla şunları yapmanız hem sizin hem de vatandaşların sağlığı açısından iyi olacaktır.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Sakinliğini korumalıdır.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Şüpheli araca ya da pakete kesinlikle dokunmamalıdır, kurcalamamalıdır veya taşımamalıdır. Amirlerine haber vermelidir.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Tesisin güvenlik prosedürlerini yerine getirmelidir. </a:t>
            </a:r>
            <a:br>
              <a:rPr lang="tr-TR" sz="2800" dirty="0">
                <a:effectLst/>
                <a:latin typeface="Times New Roman" panose="02020603050405020304" pitchFamily="18" charset="0"/>
                <a:ea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rPr>
              <a:t>Kolluk kuvvetlerine haber vermelidir.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Hiçbir şekilde şüpheli paketin üzeri kum veya halı gibi maddeler ile kapatılmamalıdır.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Bulunan bölgede barınak hazırlanmalı ya da bina tahliye konusunda hazırlık yapılmalı.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Başka şüpheli paketler ve tehditlerin olabileceği doğrultusunda hareket edilmelidir. </a:t>
            </a:r>
            <a:br>
              <a:rPr lang="tr-TR" sz="2800" dirty="0">
                <a:effectLst/>
                <a:latin typeface="Times New Roman" panose="02020603050405020304" pitchFamily="18" charset="0"/>
                <a:ea typeface="Times New Roman" panose="02020603050405020304" pitchFamily="18" charset="0"/>
              </a:rPr>
            </a:br>
            <a:br>
              <a:rPr lang="tr-TR" sz="2800" b="1" dirty="0">
                <a:solidFill>
                  <a:srgbClr val="FF0000"/>
                </a:solidFill>
                <a:effectLst/>
                <a:latin typeface="Times New Roman" panose="02020603050405020304" pitchFamily="18" charset="0"/>
                <a:ea typeface="Times New Roman" panose="02020603050405020304" pitchFamily="18" charset="0"/>
              </a:rPr>
            </a:br>
            <a:endParaRPr lang="tr-TR" sz="2800" dirty="0"/>
          </a:p>
        </p:txBody>
      </p:sp>
    </p:spTree>
    <p:extLst>
      <p:ext uri="{BB962C8B-B14F-4D97-AF65-F5344CB8AC3E}">
        <p14:creationId xmlns:p14="http://schemas.microsoft.com/office/powerpoint/2010/main" val="6919943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4AA2B-3116-53DC-5595-F05DA7BC3CF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4674423-D151-03A2-A02E-EC6BBA0137AC}"/>
              </a:ext>
            </a:extLst>
          </p:cNvPr>
          <p:cNvSpPr>
            <a:spLocks noGrp="1"/>
          </p:cNvSpPr>
          <p:nvPr>
            <p:ph type="ctrTitle"/>
          </p:nvPr>
        </p:nvSpPr>
        <p:spPr>
          <a:xfrm>
            <a:off x="647700" y="381000"/>
            <a:ext cx="10896600" cy="6720839"/>
          </a:xfrm>
        </p:spPr>
        <p:txBody>
          <a:bodyPr>
            <a:noAutofit/>
          </a:bodyPr>
          <a:lstStyle/>
          <a:p>
            <a:pPr algn="l" fontAlgn="base">
              <a:spcAft>
                <a:spcPts val="975"/>
              </a:spcAft>
            </a:pPr>
            <a:r>
              <a:rPr lang="tr-TR" sz="1800" b="1" u="sng" dirty="0">
                <a:solidFill>
                  <a:srgbClr val="FFC000"/>
                </a:solidFill>
                <a:effectLst/>
                <a:latin typeface="Arial Narrow" panose="020B0606020202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Terörist Saldırı Sinyalleri</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rPr>
              <a:t>      Saldırı öncesi belirtilerin tespit edilmesi, saldırganın yalnız olduğu ve göreceli olarak izole ve sakin bir ortamda daha kolay olabilir. Fakat bu tespitin binlerce kişinin bulunduğu kalabalık bir ortamda yapılması gerektiği düşünülürse; tespiti yapması gereken görevli kişilerin işi bir hayli zorlaşabilir. Bu durumu kolaylaştırmanın en önemli yolu, insan vücudunun nasıl işlediğini ve bu işleyişin çevresel faktörler ile etkileşim içerisinde bulunarak nasıl bir belirti ortaya çıkardığını anlamaktır. </a:t>
            </a:r>
            <a:br>
              <a:rPr lang="tr-TR" sz="1800" dirty="0">
                <a:effectLst/>
                <a:latin typeface="Times New Roman" panose="02020603050405020304" pitchFamily="18" charset="0"/>
                <a:ea typeface="Times New Roman" panose="02020603050405020304" pitchFamily="18" charset="0"/>
              </a:rPr>
            </a:br>
            <a:r>
              <a:rPr lang="tr-TR" sz="1800" b="1" dirty="0">
                <a:solidFill>
                  <a:srgbClr val="FFFF00"/>
                </a:solidFill>
                <a:effectLst/>
                <a:latin typeface="Arial Narrow" panose="020B0606020202030204" pitchFamily="34" charset="0"/>
                <a:ea typeface="Times New Roman" panose="02020603050405020304" pitchFamily="18" charset="0"/>
              </a:rPr>
              <a:t>a) Psikolojik Belirtiler:</a:t>
            </a:r>
            <a:r>
              <a:rPr lang="tr-TR" sz="1800" dirty="0">
                <a:solidFill>
                  <a:srgbClr val="FFFF00"/>
                </a:solidFill>
                <a:effectLst/>
                <a:latin typeface="Arial Narrow" panose="020B0606020202030204" pitchFamily="34" charset="0"/>
                <a:ea typeface="Times New Roman" panose="02020603050405020304" pitchFamily="18" charset="0"/>
              </a:rPr>
              <a:t> </a:t>
            </a:r>
            <a:r>
              <a:rPr lang="tr-TR" sz="1800" dirty="0">
                <a:effectLst/>
                <a:latin typeface="Arial Narrow" panose="020B0606020202030204" pitchFamily="34" charset="0"/>
                <a:ea typeface="Times New Roman" panose="02020603050405020304" pitchFamily="18" charset="0"/>
              </a:rPr>
              <a:t>Ağır stres altındaki vücut, içgüdüsel bir tepkime olan “savaş ya da kaç” olgusu ile alakalı olan aşırı hormon salınımından dolayı duyusal sinir sistemini harekete geçirir. Duyusal sinir sistemi de böbreküstü bezleri uyararak, adrenalin ve noradrenalin içeren katekolamin salgılarının salınımını gerçekleştirir. Katekolamin isimli salgı ise; insan bedeninde yüksek seviyeli kalp atışı ve nefes alışverişine yol açar ve damarların daralması ile kasların gerilmesine sebep olur. Davranışlardan bağımsız ve istemsiz bir şekilde gerçekleşen bu dışavurum şu tepkimeleri de içinde barındırabilir; </a:t>
            </a:r>
            <a:br>
              <a:rPr lang="tr-TR" sz="1800" dirty="0">
                <a:effectLst/>
                <a:latin typeface="Times New Roman" panose="02020603050405020304" pitchFamily="18" charset="0"/>
                <a:ea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Aşırı terleme </a:t>
            </a:r>
            <a:b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Hızlı ve kesik nefes alma </a:t>
            </a:r>
            <a:b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Gözbebeklerinin büyümesi </a:t>
            </a:r>
            <a:b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Burun deliklerinin genişlemesi </a:t>
            </a:r>
            <a:b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Ellerin ya da dizlerin titremesi </a:t>
            </a:r>
            <a:b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Yüzde kızarıklık </a:t>
            </a:r>
            <a:b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 Gerginlik </a:t>
            </a:r>
            <a:b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1800" dirty="0">
                <a:effectLst/>
                <a:latin typeface="Arial Narrow" panose="020B0606020202030204" pitchFamily="34" charset="0"/>
                <a:ea typeface="Times New Roman" panose="02020603050405020304" pitchFamily="18" charset="0"/>
                <a:cs typeface="Times New Roman" panose="02020603050405020304" pitchFamily="18" charset="0"/>
              </a:rPr>
              <a:t>Bu belirtilen fiziksel tepkimelere ek olarak, saldırganların sergilediği ve gözlemlenebilir daha birçok saldırı öncesi belirti vardır. Bu belirtileri de Davranışsal Belirtiler olarak kategorize edebiliriz; </a:t>
            </a:r>
            <a:br>
              <a:rPr lang="tr-TR" sz="2800" dirty="0">
                <a:effectLst/>
                <a:latin typeface="Times New Roman" panose="02020603050405020304" pitchFamily="18" charset="0"/>
                <a:ea typeface="Times New Roman" panose="02020603050405020304" pitchFamily="18" charset="0"/>
              </a:rPr>
            </a:br>
            <a:br>
              <a:rPr lang="tr-TR" sz="2800" b="1" dirty="0">
                <a:effectLst/>
                <a:latin typeface="Times New Roman" panose="02020603050405020304" pitchFamily="18" charset="0"/>
                <a:ea typeface="Times New Roman" panose="02020603050405020304" pitchFamily="18" charset="0"/>
              </a:rPr>
            </a:br>
            <a:endParaRPr lang="tr-TR" sz="2800" dirty="0"/>
          </a:p>
        </p:txBody>
      </p:sp>
    </p:spTree>
    <p:extLst>
      <p:ext uri="{BB962C8B-B14F-4D97-AF65-F5344CB8AC3E}">
        <p14:creationId xmlns:p14="http://schemas.microsoft.com/office/powerpoint/2010/main" val="3934143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F107B-0878-4D6E-0057-09E46F123BF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4DC3C75-DC33-565C-E606-4D5FAC424753}"/>
              </a:ext>
            </a:extLst>
          </p:cNvPr>
          <p:cNvSpPr>
            <a:spLocks noGrp="1"/>
          </p:cNvSpPr>
          <p:nvPr>
            <p:ph type="ctrTitle"/>
          </p:nvPr>
        </p:nvSpPr>
        <p:spPr>
          <a:xfrm>
            <a:off x="647700" y="320040"/>
            <a:ext cx="10896600" cy="7101839"/>
          </a:xfrm>
        </p:spPr>
        <p:txBody>
          <a:bodyPr>
            <a:noAutofit/>
          </a:bodyPr>
          <a:lstStyle/>
          <a:p>
            <a:pPr algn="l" fontAlgn="base"/>
            <a:br>
              <a:rPr lang="tr-TR" sz="2000" b="1" dirty="0">
                <a:effectLst/>
                <a:latin typeface="Arial Narrow" panose="020B0606020202030204" pitchFamily="34" charset="0"/>
                <a:ea typeface="Times New Roman" panose="02020603050405020304" pitchFamily="18" charset="0"/>
              </a:rPr>
            </a:br>
            <a:br>
              <a:rPr lang="tr-TR" sz="2000" b="1" dirty="0">
                <a:effectLst/>
                <a:latin typeface="Arial Narrow" panose="020B0606020202030204" pitchFamily="34" charset="0"/>
                <a:ea typeface="Times New Roman" panose="02020603050405020304" pitchFamily="18" charset="0"/>
              </a:rPr>
            </a:br>
            <a:r>
              <a:rPr lang="tr-TR" sz="2000" b="1" dirty="0">
                <a:solidFill>
                  <a:srgbClr val="FFFF00"/>
                </a:solidFill>
                <a:effectLst/>
                <a:latin typeface="Arial Narrow" panose="020B0606020202030204" pitchFamily="34" charset="0"/>
                <a:ea typeface="Times New Roman" panose="02020603050405020304" pitchFamily="18" charset="0"/>
              </a:rPr>
              <a:t>b) Göz Temasından Kaçınma:</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İnsan vücudu stres alındayken, aynı anda birden fazla görevi yerine getiremez. Kişi stres altındayken bir süreci tamamlamaya çalışıyorsa, göz temasından kaçınma kişinin asıl görevine odaklanmaya yardımcı olmaktadır.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t>Saldırı öncesi belirtilerin tespit edilmesi, saldırganın yalnız olduğu ve göreceli olarak izole ve sakin bir ortamda daha kolay olabilir. Fakat bu tespitin binlerce kişinin bulunduğu kalabalık bir ortamda yapılması gerektiği düşünülürse; tespiti yapması gereken görevli kişilerin işi bir hayli zorlaşabilir. Bu durumu kolaylaştırmanın en önemli yolu, insan vücudunun nasıl işlediğini ve bu işleyişin çevresel faktörler ile etkileşim içerisinde bulunarak nasıl bir belirti ortaya çıkardığını anlamaktır. </a:t>
            </a:r>
            <a:b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2000" b="1"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c)</a:t>
            </a:r>
            <a:r>
              <a:rPr lang="tr-TR" sz="2000"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tr-TR" sz="2000" b="1"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Dikkatin Odaklanması:</a:t>
            </a:r>
            <a:r>
              <a:rPr lang="tr-TR" sz="2000"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t>Belirli bir hedefe ya da hedefin geniş bir kısmına sabitlenmek, saldırganın odaklanmış ve bozulmamış dikkatini ortaya çıkarmaktadır. Bu durum da saldırganın hedefini belirlediğinin ve saldırıyı gerçekleştirmek üzere olduğunun göstergesi olabilir. </a:t>
            </a:r>
            <a:b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2000" b="1"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d) Çevrenin Taranması: </a:t>
            </a:r>
            <a: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t>Paranoyakça ve agresifçe yapılan bir çevre taraması kişinin saldırıyı gerçekleştirmek üzere olduğunun göstergesi olabilir. Koordineli olarak hazırlanan bir saldırının baş aktörü, çevreyi kontrol ederek, güvenlik güçlerini kontrol ederek, olası tanıkları ve kaçış yollarını tarayarak kendisini açığa çıkaracaktır. Gerginlik ve bahsettiğimiz şekilde paranoyak bir dışavurum, güçlü bir saldırı öncesi göstergesidir</a:t>
            </a:r>
            <a:r>
              <a:rPr lang="tr-TR" sz="2000"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 </a:t>
            </a:r>
            <a:br>
              <a:rPr lang="tr-TR" sz="2000"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br>
            <a:r>
              <a:rPr lang="tr-TR" sz="2000" b="1"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e) Aleni Tehditler Savrulması:</a:t>
            </a:r>
            <a:r>
              <a:rPr lang="tr-TR" sz="2000"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t>Sözlü olarak sarf edilen tehditler, saldırganın ruh halinin ve niyetinin çok net bir göstergesi olabilir. Durumun bu denli aşikar olması, var olan saldırı öncesi göstergesinin önemsenmemesine yol açmamalıdır. </a:t>
            </a:r>
            <a:b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br>
            <a:br>
              <a:rPr lang="tr-TR" sz="2000" dirty="0">
                <a:effectLst/>
                <a:latin typeface="Times New Roman" panose="02020603050405020304" pitchFamily="18" charset="0"/>
                <a:ea typeface="Times New Roman" panose="02020603050405020304" pitchFamily="18" charset="0"/>
              </a:rPr>
            </a:br>
            <a:br>
              <a:rPr lang="tr-TR" sz="2000" b="1" dirty="0">
                <a:effectLst/>
                <a:latin typeface="Times New Roman" panose="02020603050405020304" pitchFamily="18" charset="0"/>
                <a:ea typeface="Times New Roman" panose="02020603050405020304" pitchFamily="18" charset="0"/>
              </a:rPr>
            </a:br>
            <a:endParaRPr lang="tr-TR" sz="2000" dirty="0"/>
          </a:p>
        </p:txBody>
      </p:sp>
    </p:spTree>
    <p:extLst>
      <p:ext uri="{BB962C8B-B14F-4D97-AF65-F5344CB8AC3E}">
        <p14:creationId xmlns:p14="http://schemas.microsoft.com/office/powerpoint/2010/main" val="3585544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BFE76-2E37-9F99-F55C-FB85FD5B4C7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A5B5F81-8DC9-031F-9EE8-7D69F0D3BF59}"/>
              </a:ext>
            </a:extLst>
          </p:cNvPr>
          <p:cNvSpPr>
            <a:spLocks noGrp="1"/>
          </p:cNvSpPr>
          <p:nvPr>
            <p:ph type="ctrTitle"/>
          </p:nvPr>
        </p:nvSpPr>
        <p:spPr>
          <a:xfrm>
            <a:off x="449580" y="365760"/>
            <a:ext cx="10896600" cy="6736079"/>
          </a:xfrm>
        </p:spPr>
        <p:txBody>
          <a:bodyPr>
            <a:noAutofit/>
          </a:bodyPr>
          <a:lstStyle/>
          <a:p>
            <a:pPr algn="l" fontAlgn="base"/>
            <a:r>
              <a:rPr lang="tr-TR" sz="2200" b="1" dirty="0">
                <a:solidFill>
                  <a:srgbClr val="FFFF00"/>
                </a:solidFill>
                <a:effectLst/>
                <a:latin typeface="Arial Narrow" panose="020B0606020202030204" pitchFamily="34" charset="0"/>
                <a:ea typeface="Times New Roman" panose="02020603050405020304" pitchFamily="18" charset="0"/>
              </a:rPr>
              <a:t>f) Hedefin Gözlemlenmesi:</a:t>
            </a:r>
            <a:r>
              <a:rPr lang="tr-TR" sz="2200" dirty="0">
                <a:solidFill>
                  <a:srgbClr val="FFFF00"/>
                </a:solidFill>
                <a:effectLst/>
                <a:latin typeface="Arial Narrow" panose="020B060602020203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Hedefin gözlemlenmesi, kelimenin tanımından başka bir anlama sahiptir. Bu terim literatürde saldırganın, saldırı öncesi kendini hedefi ile ilgili meşgul tutması olarak tanımlanmaktadır. Saldırgan genellikle, hedefinin yüzüyle daha da spesifik olarak çenesi, burnu, boğazı ve asıl hedefi olan diğer vücut parçalarını inceler. Eğer saldırganın hedefi silahlı bir bireyse, saldırgan bu gözlemi direkt olarak silah üzerinde yapacaktır. Silah üzerinde yaptığı gözlemler, silah hakkında duyduğu endişeyi ya da kendi faydasına kullanma niyetini gösterebilir. Bu tür gözlemlemeler, saldırganın saldırı öncesi değerlendirme yaptığının belirtisi olabilir. </a:t>
            </a:r>
            <a:br>
              <a:rPr lang="tr-TR" sz="2200" dirty="0">
                <a:effectLst/>
                <a:latin typeface="Times New Roman" panose="02020603050405020304" pitchFamily="18" charset="0"/>
                <a:ea typeface="Times New Roman" panose="02020603050405020304" pitchFamily="18" charset="0"/>
              </a:rPr>
            </a:br>
            <a:r>
              <a:rPr lang="tr-TR" sz="2200" b="1" dirty="0">
                <a:solidFill>
                  <a:srgbClr val="FFFF00"/>
                </a:solidFill>
                <a:effectLst/>
                <a:latin typeface="Arial Narrow" panose="020B0606020202030204" pitchFamily="34" charset="0"/>
                <a:ea typeface="Times New Roman" panose="02020603050405020304" pitchFamily="18" charset="0"/>
              </a:rPr>
              <a:t>g) Gizli İletişim Kurulması: </a:t>
            </a:r>
            <a:r>
              <a:rPr lang="tr-TR" sz="2200" dirty="0">
                <a:effectLst/>
                <a:latin typeface="Arial Narrow" panose="020B0606020202030204" pitchFamily="34" charset="0"/>
                <a:ea typeface="Times New Roman" panose="02020603050405020304" pitchFamily="18" charset="0"/>
              </a:rPr>
              <a:t>Çeşitli jestler, ellerle yapılan ya da farklı şekilde yapılan işaretleşmeler, şifreli sözcükler ve şüpheli bir grup arasında kullanılan yabancı bir dil potansiyel bir koordineli saldırının göstergesi olabilir. Bu durum özellikle, kişilerin birlikte fakat fiziksel olarak mesafeli bir konumda yer aldığı anlarda daha kesin ve ihtiyatla yaklaşılması gereken bir hal almaktadır.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Yukarıda bahsettiğimiz saldırı öncesi belirtilerin tespit edilmesi ve doğru şekilde yorumlanması, belli ölçüde disiplin ve sağduyu gerektirir. Dolayısıyla, bu bağlamda yapılan gözlem pratikleri, kişilerin hareketlerinin ve niyetlerinin sorgulanması, detaylar üzerindeki hakimiyetinizi arttırarak bu tür tehlike habercilerinin tespitini yapmanızı daha kolay hale getirecektir </a:t>
            </a:r>
            <a:br>
              <a:rPr lang="tr-TR" sz="2200" b="1" dirty="0">
                <a:solidFill>
                  <a:srgbClr val="FF0000"/>
                </a:solidFill>
                <a:effectLst/>
                <a:latin typeface="Times New Roman" panose="02020603050405020304" pitchFamily="18" charset="0"/>
                <a:ea typeface="Times New Roman" panose="02020603050405020304" pitchFamily="18" charset="0"/>
              </a:rPr>
            </a:br>
            <a:endParaRPr lang="tr-TR" sz="2200" dirty="0"/>
          </a:p>
        </p:txBody>
      </p:sp>
    </p:spTree>
    <p:extLst>
      <p:ext uri="{BB962C8B-B14F-4D97-AF65-F5344CB8AC3E}">
        <p14:creationId xmlns:p14="http://schemas.microsoft.com/office/powerpoint/2010/main" val="1818459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2B032-A0EC-68AC-BBF7-532263B6927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172573A-AAC3-D587-7002-D97100A0AAA8}"/>
              </a:ext>
            </a:extLst>
          </p:cNvPr>
          <p:cNvSpPr>
            <a:spLocks noGrp="1"/>
          </p:cNvSpPr>
          <p:nvPr>
            <p:ph type="ctrTitle"/>
          </p:nvPr>
        </p:nvSpPr>
        <p:spPr>
          <a:xfrm>
            <a:off x="647700" y="381000"/>
            <a:ext cx="10896600" cy="6720839"/>
          </a:xfrm>
        </p:spPr>
        <p:txBody>
          <a:bodyPr>
            <a:noAutofit/>
          </a:bodyPr>
          <a:lstStyle/>
          <a:p>
            <a:pPr algn="l" fontAlgn="base"/>
            <a:r>
              <a:rPr lang="tr-TR" sz="2400" b="1" u="sng" dirty="0">
                <a:solidFill>
                  <a:srgbClr val="FFFF00"/>
                </a:solidFill>
                <a:effectLst/>
                <a:latin typeface="Arial Narrow" panose="020B0606020202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İntihar Bombacısının Karakteristik Özellikleri</a:t>
            </a:r>
            <a:r>
              <a:rPr lang="tr-TR" sz="2400" dirty="0">
                <a:solidFill>
                  <a:srgbClr val="FFFF00"/>
                </a:solidFill>
                <a:effectLst/>
                <a:latin typeface="Arial Narrow" panose="020B0606020202030204" pitchFamily="34" charset="0"/>
                <a:ea typeface="Times New Roman" panose="02020603050405020304" pitchFamily="18" charset="0"/>
              </a:rPr>
              <a:t>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Her yerde işaretler vardır. Uyarılar ve bildiriler, halka, terörist saldırı gerçekleştirerek herkesin hayatını tehlikeye atabilecek şüpheli kişilere dikkat etmeleri gerektiğini hatırlatmaktadır. Bu uyarılar, şüpheli kişiler konusunda dikkatli olunması gerektiğini anlatırken, şüpheli bir insanın neye göre şüpheli sınıflandırıldığı kriterlerden bahsetmemektedir. </a:t>
            </a:r>
            <a:br>
              <a:rPr lang="tr-TR" sz="2400" dirty="0">
                <a:effectLst/>
                <a:latin typeface="Arial Narrow" panose="020B0606020202030204" pitchFamily="34"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Neredeyse herkes en az bir kez tuhaf davranışta bulunmuştur. Tuhaf bir davranışta bulunan herkesten şüphe duyulursa, genel olarak bir paranoya içine girilebilir ve hiçbir tehdit içermese de en ufak bir normal dışı harekette bulunan herkes ihbar edilebilir. Ancak, potansiyel teröristlerle ilgili bilgi sahibi olan ve kalabalık arasında ne görmeleri, neye dikkat etmeleri gerektiğini bilen kişiler, yakındaki bir tehlikenin farkına varma, önlem alma ve durumu gerekli yerlere ihbar etme konularında diğer insanlardan bir adım önde olacaktır. İntihar bombacıları her kültürden veya milliyetten olabilir. Sadece belli bir etnik köken veya milliyet ile sınırlamak yanlıştır. </a:t>
            </a:r>
            <a:br>
              <a:rPr lang="tr-TR" sz="2400" dirty="0">
                <a:effectLst/>
                <a:latin typeface="Times New Roman" panose="02020603050405020304" pitchFamily="18"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br>
              <a:rPr lang="tr-TR" sz="2400" b="1" dirty="0">
                <a:solidFill>
                  <a:srgbClr val="FF0000"/>
                </a:solidFill>
                <a:effectLst/>
                <a:latin typeface="Times New Roman" panose="02020603050405020304" pitchFamily="18" charset="0"/>
                <a:ea typeface="Times New Roman" panose="02020603050405020304" pitchFamily="18" charset="0"/>
              </a:rPr>
            </a:br>
            <a:endParaRPr lang="tr-TR" sz="2400" dirty="0"/>
          </a:p>
        </p:txBody>
      </p:sp>
    </p:spTree>
    <p:extLst>
      <p:ext uri="{BB962C8B-B14F-4D97-AF65-F5344CB8AC3E}">
        <p14:creationId xmlns:p14="http://schemas.microsoft.com/office/powerpoint/2010/main" val="437885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B2B51-FD0E-ED32-0E91-E9C857B8B84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B19A587-0E02-F1F7-49D0-D24BD2E6DC19}"/>
              </a:ext>
            </a:extLst>
          </p:cNvPr>
          <p:cNvSpPr>
            <a:spLocks noGrp="1"/>
          </p:cNvSpPr>
          <p:nvPr>
            <p:ph type="ctrTitle"/>
          </p:nvPr>
        </p:nvSpPr>
        <p:spPr>
          <a:xfrm>
            <a:off x="647700" y="472440"/>
            <a:ext cx="10553700" cy="6690360"/>
          </a:xfrm>
        </p:spPr>
        <p:txBody>
          <a:bodyPr>
            <a:noAutofit/>
          </a:bodyPr>
          <a:lstStyle/>
          <a:p>
            <a:pPr algn="l"/>
            <a:r>
              <a:rPr lang="tr-TR" sz="2400" dirty="0">
                <a:solidFill>
                  <a:srgbClr val="FFFF00"/>
                </a:solidFill>
                <a:effectLst/>
                <a:latin typeface="Arial Narrow" panose="020B0606020202030204" pitchFamily="34" charset="0"/>
                <a:ea typeface="Times New Roman" panose="02020603050405020304" pitchFamily="18" charset="0"/>
              </a:rPr>
              <a:t>d). </a:t>
            </a:r>
            <a:r>
              <a:rPr lang="tr-TR" sz="2400" b="1" dirty="0">
                <a:solidFill>
                  <a:srgbClr val="FFFF00"/>
                </a:solidFill>
                <a:effectLst/>
                <a:latin typeface="Arial Narrow" panose="020B0606020202030204" pitchFamily="34" charset="0"/>
                <a:ea typeface="Times New Roman" panose="02020603050405020304" pitchFamily="18" charset="0"/>
              </a:rPr>
              <a:t>Psikolojik Profilleme:</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Suçluların psikolojik özelliklerine ve kişilik yapısına dayalı olarak yapılan profillemedir.</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a:t>
            </a:r>
            <a:r>
              <a:rPr lang="tr-TR" sz="2400" dirty="0">
                <a:solidFill>
                  <a:srgbClr val="0070C0"/>
                </a:solidFill>
                <a:effectLst/>
                <a:latin typeface="Arial Narrow" panose="020B0606020202030204" pitchFamily="34" charset="0"/>
                <a:ea typeface="Times New Roman" panose="02020603050405020304" pitchFamily="18" charset="0"/>
              </a:rPr>
              <a:t>- Örnek: </a:t>
            </a:r>
            <a:r>
              <a:rPr lang="tr-TR" sz="2400" dirty="0">
                <a:effectLst/>
                <a:latin typeface="Arial Narrow" panose="020B0606020202030204" pitchFamily="34" charset="0"/>
                <a:ea typeface="Times New Roman" panose="02020603050405020304" pitchFamily="18" charset="0"/>
              </a:rPr>
              <a:t>Seri katillerin psikolojik profillerinin oluşturulması ve bu profillere dayanarak şüphelilerin tespit edilmesi.</a:t>
            </a:r>
            <a:br>
              <a:rPr lang="tr-TR" sz="2400" dirty="0">
                <a:effectLst/>
                <a:latin typeface="Times New Roman" panose="02020603050405020304" pitchFamily="18" charset="0"/>
                <a:ea typeface="Times New Roman" panose="02020603050405020304" pitchFamily="18" charset="0"/>
              </a:rPr>
            </a:br>
            <a:r>
              <a:rPr lang="tr-TR" sz="2400" dirty="0">
                <a:solidFill>
                  <a:srgbClr val="FFFF00"/>
                </a:solidFill>
                <a:effectLst/>
                <a:latin typeface="Arial Narrow" panose="020B0606020202030204" pitchFamily="34" charset="0"/>
                <a:ea typeface="Times New Roman" panose="02020603050405020304" pitchFamily="18" charset="0"/>
              </a:rPr>
              <a:t>e). </a:t>
            </a:r>
            <a:r>
              <a:rPr lang="tr-TR" sz="2400" b="1" dirty="0">
                <a:solidFill>
                  <a:srgbClr val="FFFF00"/>
                </a:solidFill>
                <a:effectLst/>
                <a:latin typeface="Arial Narrow" panose="020B0606020202030204" pitchFamily="34" charset="0"/>
                <a:ea typeface="Times New Roman" panose="02020603050405020304" pitchFamily="18" charset="0"/>
              </a:rPr>
              <a:t>Zaman Profillemesi:</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Suçların ve şüpheli aktivitelerin belirli zaman dilimlerinde daha sık gerçekleşmesine dayalı olarak yapılan profillemedir.</a:t>
            </a:r>
            <a:br>
              <a:rPr lang="tr-TR" sz="2400" dirty="0">
                <a:effectLst/>
                <a:latin typeface="Times New Roman" panose="02020603050405020304" pitchFamily="18" charset="0"/>
                <a:ea typeface="Times New Roman" panose="02020603050405020304" pitchFamily="18" charset="0"/>
              </a:rPr>
            </a:br>
            <a:r>
              <a:rPr lang="tr-TR" sz="2400" dirty="0">
                <a:solidFill>
                  <a:srgbClr val="0070C0"/>
                </a:solidFill>
                <a:effectLst/>
                <a:latin typeface="Arial Narrow" panose="020B0606020202030204" pitchFamily="34" charset="0"/>
                <a:ea typeface="Times New Roman" panose="02020603050405020304" pitchFamily="18" charset="0"/>
              </a:rPr>
              <a:t>   - Örnek: </a:t>
            </a:r>
            <a:r>
              <a:rPr lang="tr-TR" sz="2400" dirty="0">
                <a:effectLst/>
                <a:latin typeface="Arial Narrow" panose="020B0606020202030204" pitchFamily="34" charset="0"/>
                <a:ea typeface="Times New Roman" panose="02020603050405020304" pitchFamily="18" charset="0"/>
              </a:rPr>
              <a:t>Gece saatlerinde belirli bölgelerde daha fazla polis devriyesi bulundurulması.</a:t>
            </a:r>
            <a:br>
              <a:rPr lang="tr-TR" sz="2400" dirty="0">
                <a:effectLst/>
                <a:latin typeface="Times New Roman" panose="02020603050405020304" pitchFamily="18" charset="0"/>
                <a:ea typeface="Times New Roman" panose="02020603050405020304" pitchFamily="18" charset="0"/>
              </a:rPr>
            </a:br>
            <a:r>
              <a:rPr lang="tr-TR" sz="2400" dirty="0">
                <a:solidFill>
                  <a:srgbClr val="FFFF00"/>
                </a:solidFill>
                <a:effectLst/>
                <a:latin typeface="Arial Narrow" panose="020B0606020202030204" pitchFamily="34" charset="0"/>
                <a:ea typeface="Times New Roman" panose="02020603050405020304" pitchFamily="18" charset="0"/>
              </a:rPr>
              <a:t>f). </a:t>
            </a:r>
            <a:r>
              <a:rPr lang="tr-TR" sz="2400" b="1" dirty="0">
                <a:solidFill>
                  <a:srgbClr val="FFFF00"/>
                </a:solidFill>
                <a:effectLst/>
                <a:latin typeface="Arial Narrow" panose="020B0606020202030204" pitchFamily="34" charset="0"/>
                <a:ea typeface="Times New Roman" panose="02020603050405020304" pitchFamily="18" charset="0"/>
              </a:rPr>
              <a:t>Sosyal Ağ Profillemesi</a:t>
            </a:r>
            <a:r>
              <a:rPr lang="tr-TR" sz="2400" dirty="0">
                <a:solidFill>
                  <a:srgbClr val="FFFF00"/>
                </a:solidFill>
                <a:effectLst/>
                <a:latin typeface="Arial Narrow" panose="020B060602020203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rPr>
              <a:t>Şüpheli kişilerin sosyal ağlar ve ilişkileri üzerinden yapılan analizlere dayalı profillemedir.</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a:t>
            </a:r>
            <a:r>
              <a:rPr lang="tr-TR" sz="2400" dirty="0">
                <a:solidFill>
                  <a:srgbClr val="0070C0"/>
                </a:solidFill>
                <a:effectLst/>
                <a:latin typeface="Arial Narrow" panose="020B0606020202030204" pitchFamily="34" charset="0"/>
                <a:ea typeface="Times New Roman" panose="02020603050405020304" pitchFamily="18" charset="0"/>
              </a:rPr>
              <a:t>- Örnek: </a:t>
            </a:r>
            <a:r>
              <a:rPr lang="tr-TR" sz="2400" dirty="0">
                <a:effectLst/>
                <a:latin typeface="Arial Narrow" panose="020B0606020202030204" pitchFamily="34" charset="0"/>
                <a:ea typeface="Times New Roman" panose="02020603050405020304" pitchFamily="18" charset="0"/>
              </a:rPr>
              <a:t>Şüpheli kişilerin arkadaş çevreleri, aile ilişkileri ve sosyal medya aktivitelerinin analiz edilmesi.</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Bu kavramlar, şüpheli profilleme uygulamalarının nasıl çeşitlilik gösterebileceğini ve farklı bağlamlarda kullanılabileceğini gösterir. Ancak, bu tür profilleme uygulamalarının etik ve yasal boyutları dikkate alınmalıdır, zira bireylerin mahremiyeti ve ayrımcılıkla ilgili kaygılar ortaya çıkabilir.</a:t>
            </a:r>
            <a:br>
              <a:rPr lang="tr-TR" sz="1800" dirty="0">
                <a:effectLst/>
                <a:latin typeface="Times New Roman" panose="02020603050405020304" pitchFamily="18" charset="0"/>
                <a:ea typeface="Times New Roman" panose="02020603050405020304" pitchFamily="18" charset="0"/>
              </a:rPr>
            </a:br>
            <a:br>
              <a:rPr lang="tr-TR" sz="1800" b="1" dirty="0">
                <a:solidFill>
                  <a:srgbClr val="FF0000"/>
                </a:solidFill>
                <a:effectLst/>
                <a:latin typeface="Times New Roman" panose="02020603050405020304" pitchFamily="18" charset="0"/>
                <a:ea typeface="Times New Roman" panose="02020603050405020304" pitchFamily="18" charset="0"/>
              </a:rPr>
            </a:br>
            <a:endParaRPr lang="tr-TR" sz="1800" dirty="0"/>
          </a:p>
        </p:txBody>
      </p:sp>
    </p:spTree>
    <p:extLst>
      <p:ext uri="{BB962C8B-B14F-4D97-AF65-F5344CB8AC3E}">
        <p14:creationId xmlns:p14="http://schemas.microsoft.com/office/powerpoint/2010/main" val="12453470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DCF76-5E9F-9A99-09EE-A6D49854CA2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50E91E6-D521-5F95-4D44-ECED5A82192F}"/>
              </a:ext>
            </a:extLst>
          </p:cNvPr>
          <p:cNvSpPr>
            <a:spLocks noGrp="1"/>
          </p:cNvSpPr>
          <p:nvPr>
            <p:ph type="ctrTitle"/>
          </p:nvPr>
        </p:nvSpPr>
        <p:spPr>
          <a:xfrm>
            <a:off x="647700" y="457201"/>
            <a:ext cx="10896600" cy="6400799"/>
          </a:xfrm>
        </p:spPr>
        <p:txBody>
          <a:bodyPr>
            <a:noAutofit/>
          </a:bodyPr>
          <a:lstStyle/>
          <a:p>
            <a:pPr algn="l" fontAlgn="base"/>
            <a:r>
              <a:rPr lang="tr-TR" sz="2600" b="1" dirty="0">
                <a:solidFill>
                  <a:srgbClr val="FFFF00"/>
                </a:solidFill>
                <a:effectLst/>
                <a:latin typeface="Arial Narrow" panose="020B0606020202030204" pitchFamily="34" charset="0"/>
                <a:ea typeface="Times New Roman" panose="02020603050405020304" pitchFamily="18" charset="0"/>
              </a:rPr>
              <a:t>Genel Tutum-Davranış</a:t>
            </a:r>
            <a:r>
              <a:rPr lang="tr-TR" sz="2600" dirty="0">
                <a:solidFill>
                  <a:srgbClr val="FFFF00"/>
                </a:solidFill>
                <a:effectLst/>
                <a:latin typeface="Arial Narrow" panose="020B0606020202030204" pitchFamily="34" charset="0"/>
                <a:ea typeface="Times New Roman" panose="02020603050405020304" pitchFamily="18" charset="0"/>
              </a:rPr>
              <a:t> </a:t>
            </a:r>
            <a:br>
              <a:rPr lang="tr-TR" sz="2600" dirty="0">
                <a:effectLst/>
                <a:latin typeface="Arial Narrow" panose="020B0606020202030204" pitchFamily="34" charset="0"/>
                <a:ea typeface="Times New Roman" panose="02020603050405020304" pitchFamily="18" charset="0"/>
              </a:rPr>
            </a:br>
            <a:r>
              <a:rPr lang="tr-TR" sz="2600" b="1" dirty="0">
                <a:effectLst/>
                <a:latin typeface="Arial Narrow" panose="020B0606020202030204" pitchFamily="34" charset="0"/>
                <a:ea typeface="Times New Roman" panose="02020603050405020304" pitchFamily="18" charset="0"/>
              </a:rPr>
              <a:t>İntihar bombacılarının genel davranışları şu şekilde belirtilmiştir;</a:t>
            </a:r>
            <a:r>
              <a:rPr lang="tr-TR" sz="2600" dirty="0">
                <a:effectLst/>
                <a:latin typeface="Arial Narrow" panose="020B0606020202030204" pitchFamily="34" charset="0"/>
                <a:ea typeface="Times New Roman" panose="02020603050405020304" pitchFamily="18" charset="0"/>
              </a:rPr>
              <a:t> </a:t>
            </a:r>
            <a:br>
              <a:rPr lang="tr-TR" sz="2600" dirty="0">
                <a:effectLst/>
                <a:latin typeface="Times New Roman" panose="02020603050405020304" pitchFamily="18" charset="0"/>
                <a:ea typeface="Times New Roman" panose="02020603050405020304" pitchFamily="18" charset="0"/>
              </a:rPr>
            </a:br>
            <a:r>
              <a:rPr lang="tr-TR" sz="2600" dirty="0">
                <a:effectLst/>
                <a:latin typeface="Times New Roman" panose="02020603050405020304" pitchFamily="18" charset="0"/>
                <a:ea typeface="Times New Roman" panose="02020603050405020304" pitchFamily="18" charset="0"/>
              </a:rPr>
              <a:t>- </a:t>
            </a:r>
            <a:r>
              <a:rPr lang="tr-TR" sz="2600" dirty="0">
                <a:effectLst/>
                <a:latin typeface="Arial Narrow" panose="020B0606020202030204" pitchFamily="34" charset="0"/>
                <a:ea typeface="Calibri" panose="020F0502020204030204" pitchFamily="34" charset="0"/>
                <a:cs typeface="Times New Roman" panose="02020603050405020304" pitchFamily="18" charset="0"/>
              </a:rPr>
              <a:t>Yetkili kişilerin dikkatini çekmekten kaçınırlar. Eğer etrafta bir güvenlik görevlisi varsa, ona görünmemeye çalışırlar. </a:t>
            </a:r>
            <a:br>
              <a:rPr lang="tr-TR" sz="2600" dirty="0">
                <a:effectLst/>
                <a:latin typeface="Calibri" panose="020F0502020204030204" pitchFamily="34" charset="0"/>
                <a:ea typeface="Calibri" panose="020F0502020204030204" pitchFamily="34" charset="0"/>
                <a:cs typeface="Times New Roman" panose="02020603050405020304" pitchFamily="18" charset="0"/>
              </a:rPr>
            </a:br>
            <a:r>
              <a:rPr lang="tr-TR" sz="2600" dirty="0">
                <a:effectLst/>
                <a:latin typeface="Calibri" panose="020F0502020204030204" pitchFamily="34" charset="0"/>
                <a:ea typeface="Calibri" panose="020F0502020204030204" pitchFamily="34" charset="0"/>
                <a:cs typeface="Times New Roman" panose="02020603050405020304" pitchFamily="18" charset="0"/>
              </a:rPr>
              <a:t>- </a:t>
            </a:r>
            <a:r>
              <a:rPr lang="tr-TR" sz="2600" dirty="0">
                <a:effectLst/>
                <a:latin typeface="Arial Narrow" panose="020B0606020202030204" pitchFamily="34" charset="0"/>
                <a:ea typeface="Calibri" panose="020F0502020204030204" pitchFamily="34" charset="0"/>
                <a:cs typeface="Times New Roman" panose="02020603050405020304" pitchFamily="18" charset="0"/>
              </a:rPr>
              <a:t>Kalabalığın içine karışmaya çalışırlar. Diğer insanlarla karşılaştırıldığında bulundukları ortama uymayan garip hareketlerde bulunabilirler.</a:t>
            </a:r>
            <a:br>
              <a:rPr lang="tr-TR" sz="2600" dirty="0">
                <a:effectLst/>
                <a:latin typeface="Calibri" panose="020F0502020204030204" pitchFamily="34" charset="0"/>
                <a:ea typeface="Calibri" panose="020F0502020204030204" pitchFamily="34" charset="0"/>
                <a:cs typeface="Times New Roman" panose="02020603050405020304" pitchFamily="18" charset="0"/>
              </a:rPr>
            </a:br>
            <a:r>
              <a:rPr lang="tr-TR" sz="2600" dirty="0">
                <a:effectLst/>
                <a:latin typeface="Calibri" panose="020F0502020204030204" pitchFamily="34" charset="0"/>
                <a:ea typeface="Calibri" panose="020F0502020204030204" pitchFamily="34" charset="0"/>
                <a:cs typeface="Times New Roman" panose="02020603050405020304" pitchFamily="18" charset="0"/>
              </a:rPr>
              <a:t>- </a:t>
            </a:r>
            <a:r>
              <a:rPr lang="tr-TR" sz="2600" dirty="0">
                <a:effectLst/>
                <a:latin typeface="Arial Narrow" panose="020B0606020202030204" pitchFamily="34" charset="0"/>
                <a:ea typeface="Calibri" panose="020F0502020204030204" pitchFamily="34" charset="0"/>
                <a:cs typeface="Times New Roman" panose="02020603050405020304" pitchFamily="18" charset="0"/>
              </a:rPr>
              <a:t>Konsantre olmuş ve odaklanmışlardır. Sözlü veya başka bir yolla bir iletişim kurulmaya çalışıldığında yanıt veremeyebilirler.</a:t>
            </a:r>
            <a:br>
              <a:rPr lang="tr-TR" sz="2600" dirty="0">
                <a:effectLst/>
                <a:latin typeface="Calibri" panose="020F0502020204030204" pitchFamily="34" charset="0"/>
                <a:ea typeface="Calibri" panose="020F0502020204030204" pitchFamily="34" charset="0"/>
                <a:cs typeface="Times New Roman" panose="02020603050405020304" pitchFamily="18" charset="0"/>
              </a:rPr>
            </a:br>
            <a:r>
              <a:rPr lang="tr-TR" sz="2600" dirty="0">
                <a:effectLst/>
                <a:latin typeface="Calibri" panose="020F0502020204030204" pitchFamily="34" charset="0"/>
                <a:ea typeface="Calibri" panose="020F0502020204030204" pitchFamily="34" charset="0"/>
                <a:cs typeface="Times New Roman" panose="02020603050405020304" pitchFamily="18" charset="0"/>
              </a:rPr>
              <a:t>- </a:t>
            </a:r>
            <a:r>
              <a:rPr lang="tr-TR" sz="2600" dirty="0">
                <a:effectLst/>
                <a:latin typeface="Arial Narrow" panose="020B0606020202030204" pitchFamily="34" charset="0"/>
                <a:ea typeface="Calibri" panose="020F0502020204030204" pitchFamily="34" charset="0"/>
                <a:cs typeface="Times New Roman" panose="02020603050405020304" pitchFamily="18" charset="0"/>
              </a:rPr>
              <a:t>Gergin ya da dalgın görünebilirler veya boş bakabilirler. </a:t>
            </a:r>
            <a:br>
              <a:rPr lang="tr-TR" sz="2600" dirty="0">
                <a:effectLst/>
                <a:latin typeface="Calibri" panose="020F0502020204030204" pitchFamily="34" charset="0"/>
                <a:ea typeface="Calibri" panose="020F0502020204030204" pitchFamily="34" charset="0"/>
                <a:cs typeface="Times New Roman" panose="02020603050405020304" pitchFamily="18" charset="0"/>
              </a:rPr>
            </a:br>
            <a:r>
              <a:rPr lang="tr-TR" sz="2600" dirty="0">
                <a:effectLst/>
                <a:latin typeface="Calibri" panose="020F0502020204030204" pitchFamily="34" charset="0"/>
                <a:ea typeface="Calibri" panose="020F0502020204030204" pitchFamily="34" charset="0"/>
                <a:cs typeface="Times New Roman" panose="02020603050405020304" pitchFamily="18" charset="0"/>
              </a:rPr>
              <a:t>- </a:t>
            </a:r>
            <a:r>
              <a:rPr lang="tr-TR" sz="2600" dirty="0">
                <a:effectLst/>
                <a:latin typeface="Arial Narrow" panose="020B0606020202030204" pitchFamily="34" charset="0"/>
                <a:ea typeface="Calibri" panose="020F0502020204030204" pitchFamily="34" charset="0"/>
                <a:cs typeface="Times New Roman" panose="02020603050405020304" pitchFamily="18" charset="0"/>
              </a:rPr>
              <a:t>İçlerinden dua okuyor ve bunu yaparken dudaklarını oynatıyor olabilirler. </a:t>
            </a:r>
            <a:br>
              <a:rPr lang="tr-TR" sz="2600" dirty="0">
                <a:effectLst/>
                <a:latin typeface="Calibri" panose="020F0502020204030204" pitchFamily="34" charset="0"/>
                <a:ea typeface="Calibri" panose="020F0502020204030204" pitchFamily="34" charset="0"/>
                <a:cs typeface="Times New Roman" panose="02020603050405020304" pitchFamily="18" charset="0"/>
              </a:rPr>
            </a:br>
            <a:r>
              <a:rPr lang="tr-TR" sz="2600" dirty="0">
                <a:effectLst/>
                <a:latin typeface="Calibri" panose="020F0502020204030204" pitchFamily="34" charset="0"/>
                <a:ea typeface="Calibri" panose="020F0502020204030204" pitchFamily="34" charset="0"/>
                <a:cs typeface="Times New Roman" panose="02020603050405020304" pitchFamily="18" charset="0"/>
              </a:rPr>
              <a:t>- </a:t>
            </a:r>
            <a:r>
              <a:rPr lang="tr-TR" sz="2600" dirty="0">
                <a:effectLst/>
                <a:latin typeface="Arial Narrow" panose="020B0606020202030204" pitchFamily="34" charset="0"/>
                <a:ea typeface="Calibri" panose="020F0502020204030204" pitchFamily="34" charset="0"/>
                <a:cs typeface="Times New Roman" panose="02020603050405020304" pitchFamily="18" charset="0"/>
              </a:rPr>
              <a:t>Saldırgan bir olayın sonrasını, ilerisini düşünmeden hareket eder. Örneğin, tek yön bilet alabilir ya da yaptığı bir alışverişte para üstünü almayabilir. </a:t>
            </a:r>
            <a:br>
              <a:rPr lang="tr-TR" sz="2600" dirty="0">
                <a:effectLst/>
                <a:latin typeface="Calibri" panose="020F0502020204030204" pitchFamily="34" charset="0"/>
                <a:ea typeface="Calibri" panose="020F0502020204030204" pitchFamily="34" charset="0"/>
                <a:cs typeface="Times New Roman" panose="02020603050405020304" pitchFamily="18" charset="0"/>
              </a:rPr>
            </a:br>
            <a:endParaRPr lang="tr-TR" sz="2600" dirty="0"/>
          </a:p>
        </p:txBody>
      </p:sp>
    </p:spTree>
    <p:extLst>
      <p:ext uri="{BB962C8B-B14F-4D97-AF65-F5344CB8AC3E}">
        <p14:creationId xmlns:p14="http://schemas.microsoft.com/office/powerpoint/2010/main" val="7072237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D4638-E57D-8501-1FBC-66036BAE3A2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656DC02-8A03-BF81-04EA-EF60B44DCEEF}"/>
              </a:ext>
            </a:extLst>
          </p:cNvPr>
          <p:cNvSpPr>
            <a:spLocks noGrp="1"/>
          </p:cNvSpPr>
          <p:nvPr>
            <p:ph type="ctrTitle"/>
          </p:nvPr>
        </p:nvSpPr>
        <p:spPr>
          <a:xfrm>
            <a:off x="647700" y="533401"/>
            <a:ext cx="10896600" cy="6324599"/>
          </a:xfrm>
        </p:spPr>
        <p:txBody>
          <a:bodyPr>
            <a:noAutofit/>
          </a:bodyPr>
          <a:lstStyle/>
          <a:p>
            <a:pPr lvl="0" algn="l" fontAlgn="base">
              <a:lnSpc>
                <a:spcPct val="115000"/>
              </a:lnSpc>
            </a:pPr>
            <a:r>
              <a:rPr lang="tr-TR" sz="2400" dirty="0">
                <a:effectLst/>
                <a:latin typeface="Arial Narrow" panose="020B0606020202030204" pitchFamily="34" charset="0"/>
                <a:ea typeface="Calibri" panose="020F0502020204030204" pitchFamily="34" charset="0"/>
                <a:cs typeface="Times New Roman" panose="02020603050405020304" pitchFamily="18" charset="0"/>
              </a:rPr>
              <a:t>- Kalabalığı veya etraftaki engelleri aşarak belli bir nesneye veya hedefe doğru yürür. Hedef, görüş mesafesi içindeyse, fazlaca  konsantre olmuş ve odaklanmış şekilde doğruca hedefe doğru yürürler.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Alt gövdenin rahat hareket edememesi bedenin üst kısmının dimdik olmasına sebep olabilir. Bunun sebebi de vücuda bağlanan patlayıcı mekanizmadır. Fakat bomba sırt çantasına yerleştirildiyse vücudun duruşunda bir gariplik olmayabilir.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Normal ve sıradan görünebilmek için sakalları veya saçları yeni kesilmiş olabilirler. Yeni </a:t>
            </a:r>
            <a:r>
              <a:rPr lang="tr-TR" sz="2400" dirty="0" err="1">
                <a:effectLst/>
                <a:latin typeface="Arial Narrow" panose="020B0606020202030204" pitchFamily="34" charset="0"/>
                <a:ea typeface="Calibri" panose="020F0502020204030204" pitchFamily="34" charset="0"/>
                <a:cs typeface="Times New Roman" panose="02020603050405020304" pitchFamily="18" charset="0"/>
              </a:rPr>
              <a:t>traş</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 edilmiş deride güneşe direk maruz kalmadığı için bariz şekilde cilt tonu farklılıkları olur.</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Cennete gideceğini düşünen eylemci daha güzel kokarak gitmeyi istediği için, yoğun şekilde parfüm kokuyor olabilir.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endParaRPr lang="tr-TR" sz="2400" dirty="0"/>
          </a:p>
        </p:txBody>
      </p:sp>
    </p:spTree>
    <p:extLst>
      <p:ext uri="{BB962C8B-B14F-4D97-AF65-F5344CB8AC3E}">
        <p14:creationId xmlns:p14="http://schemas.microsoft.com/office/powerpoint/2010/main" val="5272000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78DE1-6740-8D1B-0AF2-80C3E3E2F0F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DA361E0-58A3-03B5-9F77-3CED9F26FE84}"/>
              </a:ext>
            </a:extLst>
          </p:cNvPr>
          <p:cNvSpPr>
            <a:spLocks noGrp="1"/>
          </p:cNvSpPr>
          <p:nvPr>
            <p:ph type="ctrTitle"/>
          </p:nvPr>
        </p:nvSpPr>
        <p:spPr>
          <a:xfrm>
            <a:off x="647700" y="381000"/>
            <a:ext cx="10896600" cy="6720839"/>
          </a:xfrm>
        </p:spPr>
        <p:txBody>
          <a:bodyPr>
            <a:noAutofit/>
          </a:bodyPr>
          <a:lstStyle/>
          <a:p>
            <a:pPr algn="l" fontAlgn="base"/>
            <a:r>
              <a:rPr lang="tr-TR" sz="2000" b="1" dirty="0">
                <a:solidFill>
                  <a:srgbClr val="FFFF00"/>
                </a:solidFill>
                <a:effectLst/>
                <a:latin typeface="Arial Narrow" panose="020B0606020202030204" pitchFamily="34" charset="0"/>
                <a:ea typeface="Times New Roman" panose="02020603050405020304" pitchFamily="18" charset="0"/>
              </a:rPr>
              <a:t>Genel Görünüm</a:t>
            </a:r>
            <a:r>
              <a:rPr lang="tr-TR" sz="2000" dirty="0">
                <a:solidFill>
                  <a:srgbClr val="FFFF00"/>
                </a:solidFill>
                <a:effectLst/>
                <a:latin typeface="Arial Narrow" panose="020B0606020202030204" pitchFamily="34" charset="0"/>
                <a:ea typeface="Times New Roman" panose="02020603050405020304" pitchFamily="18" charset="0"/>
              </a:rPr>
              <a:t> ; </a:t>
            </a:r>
            <a:r>
              <a:rPr lang="tr-TR" sz="2000" dirty="0">
                <a:effectLst/>
                <a:latin typeface="Arial Narrow" panose="020B0606020202030204" pitchFamily="34" charset="0"/>
                <a:ea typeface="Times New Roman" panose="02020603050405020304" pitchFamily="18" charset="0"/>
              </a:rPr>
              <a:t>Saldırganın görünümü ve kıyafetleri muhtemel bir saldırının haberini verebilir. Aşağıda belirtilen şekilde giyinen kişilere dikkat edilmelidir;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Mevsime uymayan kıyafetler giyen kişiler. Mesela sıcak bir havada kalın mont giyen biri.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Vücuduna göre fazla bol kıyafetler giymiş kişiler. İntihar bombacıları üzerlerindeki</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patlayıcıları saklamak için bol kıyafetler giymeyi tercih ederler.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Saldırgan sırt çantası, çanta veya bavul taşıyor olabilir. </a:t>
            </a:r>
            <a:br>
              <a:rPr lang="tr-TR" sz="2000" dirty="0">
                <a:effectLst/>
                <a:latin typeface="Arial Narrow" panose="020B0606020202030204" pitchFamily="34"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Tetikleyici buton genelde yumruk içinde saklanır. Zamanlayıcı, telsiz, cep telefonu veya bubi tuzağı mekanizması gibi alternatif tetikleme yöntemleri de kullanabilirler. Saldırganın yakalandığı, öldürüldüğü ya da vazgeçtiği durumlarda suç ortağı olan başka birisi de bombayı uzaktan patlatabilir.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Aşırı kilolu görünüm. Çoğu bombanın etrafına, patladığında tahribat etkisinin yükselmesi için şarapnel parçaları, çivi, vida, bilye gibi ufak metal parçalar yerleştirilir. Bunlar da patlayıcının boyutunu büyütür. Kilolu bir vücudu fakat zayıf bir kafası olan kişilere dikkat edilmelidir.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t> - Canlı bomba saldırılarında, saldırıyı düzenleyen teröristin kılık-kıyafet ya da hal ve hareketlerinden tespit edilmesi daha mümkün olabilir. Fakat araçla düzenlenen bombalı saldırılarda bu tespit daha da güç bir hal almaktadır. Her ne kadar güç olursa olsun, hayati öneme sahip dikkat edilmesi gereken noktalar şu şekilde sıralanabilir; </a:t>
            </a:r>
            <a:br>
              <a:rPr lang="tr-TR" sz="2000" dirty="0">
                <a:effectLst/>
                <a:latin typeface="Arial Narrow" panose="020B0606020202030204" pitchFamily="34" charset="0"/>
                <a:ea typeface="Times New Roman" panose="02020603050405020304" pitchFamily="18" charset="0"/>
                <a:cs typeface="Times New Roman" panose="02020603050405020304" pitchFamily="18" charset="0"/>
              </a:rPr>
            </a:br>
            <a:br>
              <a:rPr lang="tr-TR" sz="2000" dirty="0">
                <a:effectLst/>
                <a:latin typeface="Times New Roman" panose="02020603050405020304" pitchFamily="18" charset="0"/>
                <a:ea typeface="Times New Roman" panose="02020603050405020304" pitchFamily="18" charset="0"/>
              </a:rPr>
            </a:br>
            <a:br>
              <a:rPr lang="tr-TR" sz="2000" b="1" dirty="0">
                <a:effectLst/>
                <a:latin typeface="Times New Roman" panose="02020603050405020304" pitchFamily="18" charset="0"/>
                <a:ea typeface="Times New Roman" panose="02020603050405020304" pitchFamily="18" charset="0"/>
              </a:rPr>
            </a:br>
            <a:endParaRPr lang="tr-TR" sz="2000" dirty="0"/>
          </a:p>
        </p:txBody>
      </p:sp>
    </p:spTree>
    <p:extLst>
      <p:ext uri="{BB962C8B-B14F-4D97-AF65-F5344CB8AC3E}">
        <p14:creationId xmlns:p14="http://schemas.microsoft.com/office/powerpoint/2010/main" val="824857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569DD-CFE9-1A9E-70AE-87ED555DDBE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AFA1187-39F5-7954-0230-5DAB2FE03DDD}"/>
              </a:ext>
            </a:extLst>
          </p:cNvPr>
          <p:cNvSpPr>
            <a:spLocks noGrp="1"/>
          </p:cNvSpPr>
          <p:nvPr>
            <p:ph type="ctrTitle"/>
          </p:nvPr>
        </p:nvSpPr>
        <p:spPr>
          <a:xfrm>
            <a:off x="647700" y="165464"/>
            <a:ext cx="10896600" cy="6692536"/>
          </a:xfrm>
        </p:spPr>
        <p:txBody>
          <a:bodyPr>
            <a:noAutofit/>
          </a:bodyPr>
          <a:lstStyle/>
          <a:p>
            <a:pPr algn="l" fontAlgn="base"/>
            <a: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t>- Aracın olağandışı bir şekilde yere yakın olması, Bu durum, aracın içerisinde ağır yük oluşturacak bir patlayıcıya işaret edebilir. </a:t>
            </a:r>
            <a:b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t>- Aracın camlarının aşırı derecede karartılmış olması, bu durum, aracın içerisinde bulunan patlayıcının görünmesini engellenme amacına işaret edebilir. </a:t>
            </a:r>
            <a:b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t>- Aracın çevresine olağandışı / garip bir koku yayması, bu durum, direkt olarak araç içerisinde bulunan bir patlayıcıya işaret edebilir. </a:t>
            </a:r>
            <a:b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br>
            <a: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t>- Bir saldırgandan şüphelenildiğinde ya da tespit edildiğinde, hemen müdahale edilmemeli, etraf mümkün olduğunca boşaltılmalı ve kolluk kuvvetlerinden yardım istenmelidir. Eğer tahliye imkânı yoksa sağlam bir duvarın veya bariyerin arkasına saklanıp tehlikenin geçmesi beklenmelidir. Çünkü intihar bombacısı yakalansa ve etkisiz hale getirilse bile uzaktan bombayı patlatıp görevi tamamlayacak başka kişiler de olabilir. </a:t>
            </a:r>
            <a:endParaRPr lang="tr-TR" sz="2800" dirty="0"/>
          </a:p>
        </p:txBody>
      </p:sp>
    </p:spTree>
    <p:extLst>
      <p:ext uri="{BB962C8B-B14F-4D97-AF65-F5344CB8AC3E}">
        <p14:creationId xmlns:p14="http://schemas.microsoft.com/office/powerpoint/2010/main" val="26772917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CC95F-F4A7-23DA-78A4-0E1CEC3CBB3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45735A7-0033-98DA-0FCD-61FD1A949CCD}"/>
              </a:ext>
            </a:extLst>
          </p:cNvPr>
          <p:cNvSpPr>
            <a:spLocks noGrp="1"/>
          </p:cNvSpPr>
          <p:nvPr>
            <p:ph type="ctrTitle"/>
          </p:nvPr>
        </p:nvSpPr>
        <p:spPr>
          <a:xfrm>
            <a:off x="508362" y="333103"/>
            <a:ext cx="10896600" cy="6191794"/>
          </a:xfrm>
        </p:spPr>
        <p:txBody>
          <a:bodyPr>
            <a:noAutofit/>
          </a:bodyPr>
          <a:lstStyle/>
          <a:p>
            <a:pPr algn="l" fontAlgn="base"/>
            <a:r>
              <a:rPr lang="tr-TR" sz="1800" b="1" dirty="0">
                <a:solidFill>
                  <a:srgbClr val="FFC000"/>
                </a:solidFill>
                <a:effectLst/>
                <a:latin typeface="Arial Narrow" panose="020B0606020202030204" pitchFamily="34" charset="0"/>
                <a:ea typeface="Times New Roman" panose="02020603050405020304" pitchFamily="18" charset="0"/>
              </a:rPr>
              <a:t>Gözlemlenebilen fiziki ve duygusal davranış şekilleri </a:t>
            </a:r>
            <a:br>
              <a:rPr lang="tr-TR" sz="1800" dirty="0">
                <a:effectLst/>
                <a:latin typeface="Times New Roman" panose="02020603050405020304" pitchFamily="18" charset="0"/>
                <a:ea typeface="Times New Roman" panose="02020603050405020304" pitchFamily="18" charset="0"/>
              </a:rPr>
            </a:br>
            <a:r>
              <a:rPr lang="tr-TR" sz="1800" b="1" dirty="0">
                <a:solidFill>
                  <a:srgbClr val="FFFF00"/>
                </a:solidFill>
                <a:effectLst/>
                <a:latin typeface="Arial Narrow" panose="020B0606020202030204" pitchFamily="34" charset="0"/>
                <a:ea typeface="Times New Roman" panose="02020603050405020304" pitchFamily="18" charset="0"/>
              </a:rPr>
              <a:t>Dışa Vuran Şüpheli Davranış Belirtileri</a:t>
            </a:r>
            <a:br>
              <a:rPr lang="tr-TR" sz="1800" dirty="0">
                <a:effectLst/>
                <a:latin typeface="Times New Roman" panose="02020603050405020304" pitchFamily="18" charset="0"/>
                <a:ea typeface="Times New Roman" panose="02020603050405020304" pitchFamily="18" charset="0"/>
              </a:rPr>
            </a:br>
            <a:r>
              <a:rPr lang="tr-TR" sz="1800" b="1" dirty="0">
                <a:solidFill>
                  <a:srgbClr val="00B0F0"/>
                </a:solidFill>
                <a:effectLst/>
                <a:latin typeface="Arial Narrow" panose="020B0606020202030204" pitchFamily="34" charset="0"/>
                <a:ea typeface="Times New Roman" panose="02020603050405020304" pitchFamily="18" charset="0"/>
              </a:rPr>
              <a:t>   </a:t>
            </a:r>
            <a:r>
              <a:rPr lang="tr-TR" sz="1800" b="1" dirty="0">
                <a:solidFill>
                  <a:srgbClr val="FFFF00"/>
                </a:solidFill>
                <a:effectLst/>
                <a:latin typeface="Arial Narrow" panose="020B0606020202030204" pitchFamily="34" charset="0"/>
                <a:ea typeface="Times New Roman" panose="02020603050405020304" pitchFamily="18" charset="0"/>
              </a:rPr>
              <a:t>Gerginlik. </a:t>
            </a:r>
            <a:r>
              <a:rPr lang="tr-TR" sz="1800" dirty="0">
                <a:effectLst/>
                <a:latin typeface="Arial Narrow" panose="020B0606020202030204" pitchFamily="34" charset="0"/>
                <a:ea typeface="Times New Roman" panose="02020603050405020304" pitchFamily="18" charset="0"/>
              </a:rPr>
              <a:t>Kişinin gergin biçimde hareket etmesi, terlemesi ve göz temasından kaçınarak kısa  süreli bakışlar kullanması.  </a:t>
            </a:r>
            <a:br>
              <a:rPr lang="tr-TR" sz="1800" dirty="0">
                <a:effectLst/>
                <a:latin typeface="Times New Roman" panose="02020603050405020304" pitchFamily="18" charset="0"/>
                <a:ea typeface="Times New Roman" panose="02020603050405020304" pitchFamily="18" charset="0"/>
              </a:rPr>
            </a:br>
            <a:r>
              <a:rPr lang="tr-TR" sz="1800" dirty="0">
                <a:effectLst/>
                <a:latin typeface="Times New Roman" panose="02020603050405020304" pitchFamily="18" charset="0"/>
                <a:ea typeface="Times New Roman" panose="02020603050405020304" pitchFamily="18" charset="0"/>
              </a:rPr>
              <a:t>* </a:t>
            </a:r>
            <a:r>
              <a:rPr lang="tr-TR" sz="1800" b="1" dirty="0">
                <a:solidFill>
                  <a:srgbClr val="FFFF00"/>
                </a:solidFill>
                <a:effectLst/>
                <a:latin typeface="Arial Narrow" panose="020B0606020202030204" pitchFamily="34" charset="0"/>
                <a:ea typeface="Calibri" panose="020F0502020204030204" pitchFamily="34" charset="0"/>
                <a:cs typeface="Times New Roman" panose="02020603050405020304" pitchFamily="18" charset="0"/>
              </a:rPr>
              <a:t>Kişinin rahatsız ve huzursuz bir görüntü çizmesi.</a:t>
            </a:r>
            <a:r>
              <a:rPr lang="tr-TR" sz="1800" dirty="0">
                <a:solidFill>
                  <a:srgbClr val="FFFF00"/>
                </a:solidFill>
                <a:effectLst/>
                <a:latin typeface="Arial Narrow" panose="020B0606020202030204" pitchFamily="34" charset="0"/>
                <a:ea typeface="Calibri" panose="020F0502020204030204" pitchFamily="34" charset="0"/>
                <a:cs typeface="Times New Roman" panose="02020603050405020304" pitchFamily="18" charset="0"/>
              </a:rPr>
              <a:t> </a:t>
            </a:r>
            <a:r>
              <a:rPr lang="tr-TR" sz="1800" dirty="0">
                <a:effectLst/>
                <a:latin typeface="Arial Narrow" panose="020B0606020202030204" pitchFamily="34" charset="0"/>
                <a:ea typeface="Calibri" panose="020F0502020204030204" pitchFamily="34" charset="0"/>
                <a:cs typeface="Times New Roman" panose="02020603050405020304" pitchFamily="18" charset="0"/>
              </a:rPr>
              <a:t>Sürekli olarak sabit bir yere bakarak, kendini diğer çevresel faktörlerden soyutlar bir görüntü çizmesi. Yapılan çalışmalar, geçmişte düzenlenen intihar saldırıları ya da silahlı saldırıların hepsinde bu tür şüpheli işaretlerin saldırgan tarafından sergilendiğini doğruluyor. Özellikle büyük ölçekli saldırılarda bu işaretlere ek olarak; gerginlik seviyesinin yüksek olmasından dolayı kişinin mırıldanması ve dua etmesi de şüphe uyandıran davranışlardır. Ayrıca kişinin sürekli olarak bulunduğu bölgeye giriş ve çıkış yapması da gerginlikten kaynaklanan bir şüpheli işaret olarak değerlendirilmelidir. </a:t>
            </a:r>
            <a:r>
              <a:rPr lang="tr-TR" sz="1800" b="1" dirty="0">
                <a:effectLst/>
                <a:latin typeface="Arial Narrow" panose="020B0606020202030204" pitchFamily="34" charset="0"/>
                <a:ea typeface="Calibri" panose="020F0502020204030204" pitchFamily="34" charset="0"/>
                <a:cs typeface="Times New Roman" panose="02020603050405020304" pitchFamily="18" charset="0"/>
              </a:rPr>
              <a:t>   </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r>
              <a:rPr lang="tr-TR" sz="1800" dirty="0">
                <a:effectLst/>
                <a:latin typeface="Calibri" panose="020F0502020204030204" pitchFamily="34" charset="0"/>
                <a:ea typeface="Calibri" panose="020F0502020204030204" pitchFamily="34" charset="0"/>
                <a:cs typeface="Times New Roman" panose="02020603050405020304" pitchFamily="18" charset="0"/>
              </a:rPr>
              <a:t>* </a:t>
            </a:r>
            <a:r>
              <a:rPr lang="tr-TR" sz="1800" b="1" dirty="0">
                <a:solidFill>
                  <a:srgbClr val="FFFF00"/>
                </a:solidFill>
                <a:effectLst/>
                <a:latin typeface="Arial Narrow" panose="020B0606020202030204" pitchFamily="34" charset="0"/>
                <a:ea typeface="Calibri" panose="020F0502020204030204" pitchFamily="34" charset="0"/>
                <a:cs typeface="Times New Roman" panose="02020603050405020304" pitchFamily="18" charset="0"/>
              </a:rPr>
              <a:t>Kişinin, aşırı biçimde bol ya da mevsim şartlarına uygun olmayan (sıcak bir havada palto kullanımı) kıyafetler giymesi. </a:t>
            </a:r>
            <a:r>
              <a:rPr lang="tr-TR" sz="1800" dirty="0">
                <a:effectLst/>
                <a:latin typeface="Arial Narrow" panose="020B0606020202030204" pitchFamily="34" charset="0"/>
                <a:ea typeface="Calibri" panose="020F0502020204030204" pitchFamily="34" charset="0"/>
                <a:cs typeface="Times New Roman" panose="02020603050405020304" pitchFamily="18" charset="0"/>
              </a:rPr>
              <a:t>Bu durum kişinin vücuduna gizlediği bir patlayıcının olduğuna işaret edeceğinden dolayı şüpheli işaret olarak değerlendirilmelidir. </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r>
              <a:rPr lang="tr-TR" sz="1800" dirty="0">
                <a:effectLst/>
                <a:latin typeface="Calibri" panose="020F0502020204030204" pitchFamily="34" charset="0"/>
                <a:ea typeface="Calibri" panose="020F0502020204030204" pitchFamily="34" charset="0"/>
                <a:cs typeface="Times New Roman" panose="02020603050405020304" pitchFamily="18" charset="0"/>
              </a:rPr>
              <a:t>* </a:t>
            </a:r>
            <a:r>
              <a:rPr lang="tr-TR" sz="1800" b="1" dirty="0">
                <a:solidFill>
                  <a:srgbClr val="FFFF00"/>
                </a:solidFill>
                <a:effectLst/>
                <a:latin typeface="Arial Narrow" panose="020B0606020202030204" pitchFamily="34" charset="0"/>
                <a:ea typeface="Calibri" panose="020F0502020204030204" pitchFamily="34" charset="0"/>
                <a:cs typeface="Times New Roman" panose="02020603050405020304" pitchFamily="18" charset="0"/>
              </a:rPr>
              <a:t>Kişinin, ellerini sürekli olarak ceplerinde tutması ya da ellerini sıkıca birbirine kenetlemesi.</a:t>
            </a:r>
            <a:r>
              <a:rPr lang="tr-TR" sz="1800" dirty="0">
                <a:solidFill>
                  <a:srgbClr val="FFFF00"/>
                </a:solidFill>
                <a:effectLst/>
                <a:latin typeface="Arial Narrow" panose="020B0606020202030204" pitchFamily="34" charset="0"/>
                <a:ea typeface="Calibri" panose="020F0502020204030204" pitchFamily="34" charset="0"/>
                <a:cs typeface="Times New Roman" panose="02020603050405020304" pitchFamily="18" charset="0"/>
              </a:rPr>
              <a:t> </a:t>
            </a:r>
            <a:r>
              <a:rPr lang="tr-TR" sz="1800" dirty="0">
                <a:effectLst/>
                <a:latin typeface="Arial Narrow" panose="020B0606020202030204" pitchFamily="34" charset="0"/>
                <a:ea typeface="Calibri" panose="020F0502020204030204" pitchFamily="34" charset="0"/>
                <a:cs typeface="Times New Roman" panose="02020603050405020304" pitchFamily="18" charset="0"/>
              </a:rPr>
              <a:t>Bu durum, kişinin patlayıcı düzeneği aktif hale getirecek kumandayı tutuyor olması ihtimaline işaret edebilir. </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r>
              <a:rPr lang="tr-TR" sz="1800" dirty="0">
                <a:effectLst/>
                <a:latin typeface="Calibri" panose="020F0502020204030204" pitchFamily="34" charset="0"/>
                <a:ea typeface="Calibri" panose="020F0502020204030204" pitchFamily="34" charset="0"/>
                <a:cs typeface="Times New Roman" panose="02020603050405020304" pitchFamily="18" charset="0"/>
              </a:rPr>
              <a:t>* </a:t>
            </a:r>
            <a:r>
              <a:rPr lang="tr-TR" sz="1800" b="1" dirty="0">
                <a:solidFill>
                  <a:srgbClr val="FFFF00"/>
                </a:solidFill>
                <a:effectLst/>
                <a:latin typeface="Arial Narrow" panose="020B0606020202030204" pitchFamily="34" charset="0"/>
                <a:ea typeface="Calibri" panose="020F0502020204030204" pitchFamily="34" charset="0"/>
                <a:cs typeface="Times New Roman" panose="02020603050405020304" pitchFamily="18" charset="0"/>
              </a:rPr>
              <a:t>Kişinin, sürekli olarak vücudunun belirli bir tarafı ile ilgilenmesi ya da giysisinin belirli bir kısmını düzeltmesi.</a:t>
            </a:r>
            <a:r>
              <a:rPr lang="tr-TR" sz="1800" dirty="0">
                <a:solidFill>
                  <a:srgbClr val="FFFF00"/>
                </a:solidFill>
                <a:effectLst/>
                <a:latin typeface="Arial Narrow" panose="020B0606020202030204" pitchFamily="34" charset="0"/>
                <a:ea typeface="Calibri" panose="020F0502020204030204" pitchFamily="34" charset="0"/>
                <a:cs typeface="Times New Roman" panose="02020603050405020304" pitchFamily="18" charset="0"/>
              </a:rPr>
              <a:t> </a:t>
            </a:r>
            <a:r>
              <a:rPr lang="tr-TR" sz="1800" dirty="0">
                <a:effectLst/>
                <a:latin typeface="Arial Narrow" panose="020B0606020202030204" pitchFamily="34" charset="0"/>
                <a:ea typeface="Calibri" panose="020F0502020204030204" pitchFamily="34" charset="0"/>
                <a:cs typeface="Times New Roman" panose="02020603050405020304" pitchFamily="18" charset="0"/>
              </a:rPr>
              <a:t>Bu durum, kişinin üzerinde sıra dışı bir objenin bulunmasına ya da sıra dışı bir kıyafet giyiyor olmasına işaret ediyor olabilir. Bu tür kişiler gözlemlenirken; silah gizlenme ihtimaline karşın kişilerin bel ve ayak bileği bölgesi dikkatle incelenmelidir. Bu duruma ek olarak; canlı bombaların eylem öncesi psikolojileri ile ilgili yapılan araştırmalar, taşıdıkları bomba ile ilgili herhangi bir sorun var mı düşüncesi ile sürekli olarak üzerlerini ve kıyafetlerini kontrol ettiğini belirtiyor. </a:t>
            </a:r>
            <a:endParaRPr lang="tr-TR" sz="2000" dirty="0"/>
          </a:p>
        </p:txBody>
      </p:sp>
    </p:spTree>
    <p:extLst>
      <p:ext uri="{BB962C8B-B14F-4D97-AF65-F5344CB8AC3E}">
        <p14:creationId xmlns:p14="http://schemas.microsoft.com/office/powerpoint/2010/main" val="26806893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90F47-EE9D-888E-5505-8F53622BF7B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16CAB3D-2AE2-42B2-BA72-602EC56ED5C8}"/>
              </a:ext>
            </a:extLst>
          </p:cNvPr>
          <p:cNvSpPr>
            <a:spLocks noGrp="1"/>
          </p:cNvSpPr>
          <p:nvPr>
            <p:ph type="ctrTitle"/>
          </p:nvPr>
        </p:nvSpPr>
        <p:spPr>
          <a:xfrm>
            <a:off x="647700" y="243840"/>
            <a:ext cx="10896600" cy="7589519"/>
          </a:xfrm>
        </p:spPr>
        <p:txBody>
          <a:bodyPr>
            <a:noAutofit/>
          </a:bodyPr>
          <a:lstStyle/>
          <a:p>
            <a:pPr algn="l" fontAlgn="base"/>
            <a:r>
              <a:rPr lang="tr-TR" sz="2400" b="1" dirty="0">
                <a:solidFill>
                  <a:srgbClr val="FFC000"/>
                </a:solidFill>
                <a:effectLst/>
                <a:latin typeface="Arial Narrow" panose="020B0606020202030204" pitchFamily="34" charset="0"/>
                <a:ea typeface="Times New Roman" panose="02020603050405020304" pitchFamily="18" charset="0"/>
              </a:rPr>
              <a:t>Nasıl Yaklaşılmalı?</a:t>
            </a:r>
            <a:r>
              <a:rPr lang="tr-TR" sz="2400" dirty="0">
                <a:solidFill>
                  <a:srgbClr val="FFC000"/>
                </a:solidFill>
                <a:effectLst/>
                <a:latin typeface="Arial Narrow" panose="020B0606020202030204" pitchFamily="34" charset="0"/>
                <a:ea typeface="Times New Roman" panose="02020603050405020304" pitchFamily="18" charset="0"/>
              </a:rPr>
              <a:t> </a:t>
            </a:r>
            <a:br>
              <a:rPr lang="tr-TR" sz="2400" dirty="0">
                <a:effectLst/>
                <a:latin typeface="Arial Narrow" panose="020B0606020202030204" pitchFamily="34"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    Karşınızdaki kişinin sergilediği davranışlardan dolayı sorun yaratacak bir profilde olduğundan emin olsanız bile durumun hala büyük bir hassasiyetle ele alınması gerekmektedir. Burada duyarlı yaklaşmanızın sebebi, emin olmanıza rağmen ortada bir yanlış anlaşılma olabilir. Daha da önemlisi şüphe duyulan kişi, tarafınızca sinirlendirilirse durum daha da tehlikeli bir hal alabilir. Bundan dolayı; kesinlikle saldırgan bir tutum sergilenmemeli ve bunun yerine kişi ile iletişim kurarak mevcut durum ile ilgili daha fazla bilgi edinmek amacı ile diyaloglar geliştirmelidir. İletişim kurma konusunda alınabilecek ilk ve en iyi aksiyon, karşınızda bulunan kişiye herhangi bir konuda yardımcı olup olamayacağınızı sormaktır. Bunun devamında kişiye ziyarete geldiği departmanı ya da kişiyi sorarak ne amaçla orada bulunduğunu öğrenebilirsiniz. Bu tarz sorular, kişiyi rencide edecek sorular değildir dolayısı ile yanlış anlaşılma riskini ortadan kaldıracaktır. Fakat aynı zamanda kişiye izlenildiği hissini yaratır. Bu durum kişide huzursuzluk oluşturabilir ve daha fazla şüpheli davranış sergilemesine yol açabilir. </a:t>
            </a:r>
            <a:br>
              <a:rPr lang="tr-TR" sz="2400" dirty="0">
                <a:effectLst/>
                <a:latin typeface="Times New Roman" panose="02020603050405020304" pitchFamily="18" charset="0"/>
                <a:ea typeface="Times New Roman" panose="02020603050405020304" pitchFamily="18" charset="0"/>
              </a:rPr>
            </a:br>
            <a:br>
              <a:rPr lang="tr-TR" sz="2400" dirty="0">
                <a:effectLst/>
                <a:latin typeface="Arial Narrow" panose="020B0606020202030204" pitchFamily="34" charset="0"/>
                <a:ea typeface="Times New Roman" panose="02020603050405020304" pitchFamily="18" charset="0"/>
                <a:cs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br>
              <a:rPr lang="tr-TR" sz="2400" b="1" dirty="0">
                <a:effectLst/>
                <a:latin typeface="Times New Roman" panose="02020603050405020304" pitchFamily="18" charset="0"/>
                <a:ea typeface="Times New Roman" panose="02020603050405020304" pitchFamily="18" charset="0"/>
              </a:rPr>
            </a:br>
            <a:endParaRPr lang="tr-TR" sz="2400" dirty="0"/>
          </a:p>
        </p:txBody>
      </p:sp>
    </p:spTree>
    <p:extLst>
      <p:ext uri="{BB962C8B-B14F-4D97-AF65-F5344CB8AC3E}">
        <p14:creationId xmlns:p14="http://schemas.microsoft.com/office/powerpoint/2010/main" val="22228775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836F9-4020-4C7E-D076-0AB3DD8D47A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7DADF13-3244-2CB6-B525-E445F6B37AEE}"/>
              </a:ext>
            </a:extLst>
          </p:cNvPr>
          <p:cNvSpPr>
            <a:spLocks noGrp="1"/>
          </p:cNvSpPr>
          <p:nvPr>
            <p:ph type="ctrTitle"/>
          </p:nvPr>
        </p:nvSpPr>
        <p:spPr>
          <a:xfrm>
            <a:off x="541020" y="241617"/>
            <a:ext cx="10896600" cy="1691639"/>
          </a:xfrm>
        </p:spPr>
        <p:txBody>
          <a:bodyPr>
            <a:noAutofit/>
          </a:bodyPr>
          <a:lstStyle/>
          <a:p>
            <a:pPr algn="l" fontAlgn="base"/>
            <a:r>
              <a:rPr lang="tr-TR" sz="1800" b="1" dirty="0">
                <a:solidFill>
                  <a:srgbClr val="FF00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1800" b="1" dirty="0">
                <a:solidFill>
                  <a:srgbClr val="FF0000"/>
                </a:solidFill>
                <a:effectLst/>
                <a:latin typeface="Arial Narrow" panose="020B0606020202030204" pitchFamily="34" charset="0"/>
                <a:ea typeface="Times New Roman" panose="02020603050405020304" pitchFamily="18" charset="0"/>
                <a:cs typeface="Arial" panose="020B0604020202020204" pitchFamily="34" charset="0"/>
              </a:rPr>
            </a:br>
            <a:r>
              <a:rPr lang="tr-TR" sz="1800" b="1" dirty="0">
                <a:solidFill>
                  <a:srgbClr val="FF0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4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EŞKAL</a:t>
            </a:r>
            <a:br>
              <a:rPr lang="tr-TR" sz="1800" b="1" dirty="0">
                <a:solidFill>
                  <a:srgbClr val="FF0000"/>
                </a:solidFill>
                <a:effectLst/>
                <a:latin typeface="Arial Narrow" panose="020B0606020202030204" pitchFamily="34" charset="0"/>
                <a:ea typeface="Times New Roman" panose="02020603050405020304" pitchFamily="18" charset="0"/>
                <a:cs typeface="Arial" panose="020B0604020202020204" pitchFamily="34" charset="0"/>
              </a:rPr>
            </a:br>
            <a:br>
              <a:rPr lang="tr-TR" sz="1800" dirty="0">
                <a:effectLst/>
                <a:latin typeface="Times New Roman" panose="02020603050405020304" pitchFamily="18" charset="0"/>
                <a:ea typeface="Times New Roman" panose="02020603050405020304" pitchFamily="18" charset="0"/>
              </a:rPr>
            </a:br>
            <a:br>
              <a:rPr lang="tr-TR" sz="2000" dirty="0">
                <a:effectLst/>
                <a:latin typeface="Times New Roman" panose="02020603050405020304" pitchFamily="18" charset="0"/>
                <a:ea typeface="Times New Roman" panose="02020603050405020304" pitchFamily="18" charset="0"/>
              </a:rPr>
            </a:br>
            <a:br>
              <a:rPr lang="tr-TR" sz="2000" b="1" dirty="0">
                <a:effectLst/>
                <a:latin typeface="Times New Roman" panose="02020603050405020304" pitchFamily="18" charset="0"/>
                <a:ea typeface="Times New Roman" panose="02020603050405020304" pitchFamily="18" charset="0"/>
              </a:rPr>
            </a:br>
            <a:endParaRPr lang="tr-TR" sz="2000" dirty="0"/>
          </a:p>
        </p:txBody>
      </p:sp>
      <p:pic>
        <p:nvPicPr>
          <p:cNvPr id="5" name="Resim 4" descr="Suçluları bu robot resimler ele verdi - Gazete Haberleri">
            <a:extLst>
              <a:ext uri="{FF2B5EF4-FFF2-40B4-BE49-F238E27FC236}">
                <a16:creationId xmlns:a16="http://schemas.microsoft.com/office/drawing/2014/main" id="{41E30446-FE58-2202-CA35-6B6AA0E1A33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54792" y="1006790"/>
            <a:ext cx="2619375" cy="1101725"/>
          </a:xfrm>
          <a:prstGeom prst="rect">
            <a:avLst/>
          </a:prstGeom>
          <a:noFill/>
          <a:ln>
            <a:noFill/>
          </a:ln>
        </p:spPr>
      </p:pic>
      <p:sp>
        <p:nvSpPr>
          <p:cNvPr id="7" name="Metin kutusu 6">
            <a:extLst>
              <a:ext uri="{FF2B5EF4-FFF2-40B4-BE49-F238E27FC236}">
                <a16:creationId xmlns:a16="http://schemas.microsoft.com/office/drawing/2014/main" id="{788BF9CE-7F36-BEE5-5917-95B50AE4BF17}"/>
              </a:ext>
            </a:extLst>
          </p:cNvPr>
          <p:cNvSpPr txBox="1"/>
          <p:nvPr/>
        </p:nvSpPr>
        <p:spPr>
          <a:xfrm>
            <a:off x="213360" y="2496977"/>
            <a:ext cx="11224260" cy="4185761"/>
          </a:xfrm>
          <a:prstGeom prst="rect">
            <a:avLst/>
          </a:prstGeom>
          <a:noFill/>
        </p:spPr>
        <p:txBody>
          <a:bodyPr wrap="square">
            <a:spAutoFit/>
          </a:bodyPr>
          <a:lstStyle/>
          <a:p>
            <a:pPr algn="ctr" fontAlgn="base"/>
            <a:r>
              <a:rPr lang="tr-TR" sz="24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EŞKÂL TARİFİ NEDİR? NELERE DİKKAT EDİLİR?</a:t>
            </a:r>
            <a:endParaRPr lang="tr-TR" sz="2400" dirty="0">
              <a:solidFill>
                <a:srgbClr val="FFC000"/>
              </a:solidFill>
              <a:effectLst/>
              <a:latin typeface="Times New Roman" panose="02020603050405020304" pitchFamily="18" charset="0"/>
              <a:ea typeface="Times New Roman" panose="02020603050405020304" pitchFamily="18" charset="0"/>
            </a:endParaRPr>
          </a:p>
          <a:p>
            <a:pPr fontAlgn="base"/>
            <a:r>
              <a:rPr lang="tr-TR" sz="22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EŞKAL Tanımı;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Kişilerin gözle görülebilen belirgin özellikleri ile birlikte ana ayırt edici özellikleri olan; Alın, Kaş, Göz, Burun, Ağız, Kulak, Yanak, Çene, Yüz çizgileri, Yüz şekli ve</a:t>
            </a:r>
            <a:r>
              <a:rPr lang="tr-TR" sz="2200" dirty="0">
                <a:effectLst/>
                <a:latin typeface="Arial" panose="020B060402020202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bunların kombinasyonlar</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ı</a:t>
            </a:r>
            <a:r>
              <a:rPr lang="tr-TR" sz="2200" dirty="0">
                <a:effectLst/>
                <a:latin typeface="Arial Narrow" panose="020B0606020202030204" pitchFamily="34" charset="0"/>
                <a:ea typeface="Times New Roman" panose="02020603050405020304" pitchFamily="18" charset="0"/>
                <a:cs typeface="Arial" panose="020B0604020202020204" pitchFamily="34" charset="0"/>
              </a:rPr>
              <a:t>ndan olu</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ş</a:t>
            </a:r>
            <a:r>
              <a:rPr lang="tr-TR" sz="2200" dirty="0">
                <a:effectLst/>
                <a:latin typeface="Arial Narrow" panose="020B0606020202030204" pitchFamily="34" charset="0"/>
                <a:ea typeface="Times New Roman" panose="02020603050405020304" pitchFamily="18" charset="0"/>
                <a:cs typeface="Arial" panose="020B0604020202020204" pitchFamily="34" charset="0"/>
              </a:rPr>
              <a:t>an resimdir. E</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ş</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â</a:t>
            </a:r>
            <a:r>
              <a:rPr lang="tr-TR" sz="2200" dirty="0">
                <a:effectLst/>
                <a:latin typeface="Arial Narrow" panose="020B0606020202030204" pitchFamily="34" charset="0"/>
                <a:ea typeface="Times New Roman" panose="02020603050405020304" pitchFamily="18" charset="0"/>
                <a:cs typeface="Arial" panose="020B0604020202020204" pitchFamily="34" charset="0"/>
              </a:rPr>
              <a:t>l, s</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ö</a:t>
            </a:r>
            <a:r>
              <a:rPr lang="tr-TR" sz="2200" dirty="0">
                <a:effectLst/>
                <a:latin typeface="Arial Narrow" panose="020B0606020202030204" pitchFamily="34" charset="0"/>
                <a:ea typeface="Times New Roman" panose="02020603050405020304" pitchFamily="18" charset="0"/>
                <a:cs typeface="Arial" panose="020B0604020202020204" pitchFamily="34" charset="0"/>
              </a:rPr>
              <a:t>zl</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ü</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kte d</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ış</a:t>
            </a:r>
            <a:r>
              <a:rPr lang="tr-TR" sz="2200" dirty="0">
                <a:effectLst/>
                <a:latin typeface="Arial Narrow" panose="020B0606020202030204" pitchFamily="34" charset="0"/>
                <a:ea typeface="Times New Roman" panose="02020603050405020304" pitchFamily="18" charset="0"/>
                <a:cs typeface="Arial" panose="020B0604020202020204" pitchFamily="34" charset="0"/>
              </a:rPr>
              <a:t>tan g</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ö</a:t>
            </a:r>
            <a:r>
              <a:rPr lang="tr-TR" sz="2200" dirty="0">
                <a:effectLst/>
                <a:latin typeface="Arial Narrow" panose="020B0606020202030204" pitchFamily="34" charset="0"/>
                <a:ea typeface="Times New Roman" panose="02020603050405020304" pitchFamily="18" charset="0"/>
                <a:cs typeface="Arial" panose="020B0604020202020204" pitchFamily="34" charset="0"/>
              </a:rPr>
              <a:t>r</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ü</a:t>
            </a:r>
            <a:r>
              <a:rPr lang="tr-TR" sz="2200" dirty="0">
                <a:effectLst/>
                <a:latin typeface="Arial Narrow" panose="020B0606020202030204" pitchFamily="34" charset="0"/>
                <a:ea typeface="Times New Roman" panose="02020603050405020304" pitchFamily="18" charset="0"/>
                <a:cs typeface="Arial" panose="020B0604020202020204" pitchFamily="34" charset="0"/>
              </a:rPr>
              <a:t>n</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üş</a:t>
            </a:r>
            <a:r>
              <a:rPr lang="tr-TR" sz="2200" dirty="0">
                <a:effectLst/>
                <a:latin typeface="Arial Narrow" panose="020B0606020202030204" pitchFamily="34" charset="0"/>
                <a:ea typeface="Times New Roman" panose="02020603050405020304" pitchFamily="18" charset="0"/>
                <a:cs typeface="Arial" panose="020B0604020202020204" pitchFamily="34" charset="0"/>
              </a:rPr>
              <a:t>, bi</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ç</a:t>
            </a:r>
            <a:r>
              <a:rPr lang="tr-TR" sz="2200" dirty="0">
                <a:effectLst/>
                <a:latin typeface="Arial Narrow" panose="020B0606020202030204" pitchFamily="34" charset="0"/>
                <a:ea typeface="Times New Roman" panose="02020603050405020304" pitchFamily="18" charset="0"/>
                <a:cs typeface="Arial" panose="020B0604020202020204" pitchFamily="34" charset="0"/>
              </a:rPr>
              <a:t>im ve k</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ı</a:t>
            </a:r>
            <a:r>
              <a:rPr lang="tr-TR" sz="2200" dirty="0">
                <a:effectLst/>
                <a:latin typeface="Arial Narrow" panose="020B0606020202030204" pitchFamily="34" charset="0"/>
                <a:ea typeface="Times New Roman" panose="02020603050405020304" pitchFamily="18" charset="0"/>
                <a:cs typeface="Arial" panose="020B0604020202020204" pitchFamily="34" charset="0"/>
              </a:rPr>
              <a:t>l</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ı</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 </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ş</a:t>
            </a:r>
            <a:r>
              <a:rPr lang="tr-TR" sz="2200" dirty="0">
                <a:effectLst/>
                <a:latin typeface="Arial Narrow" panose="020B0606020202030204" pitchFamily="34" charset="0"/>
                <a:ea typeface="Times New Roman" panose="02020603050405020304" pitchFamily="18" charset="0"/>
                <a:cs typeface="Arial" panose="020B0604020202020204" pitchFamily="34" charset="0"/>
              </a:rPr>
              <a:t>eklinde tan</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ı</a:t>
            </a:r>
            <a:r>
              <a:rPr lang="tr-TR" sz="2200" dirty="0">
                <a:effectLst/>
                <a:latin typeface="Arial Narrow" panose="020B0606020202030204" pitchFamily="34" charset="0"/>
                <a:ea typeface="Times New Roman" panose="02020603050405020304" pitchFamily="18" charset="0"/>
                <a:cs typeface="Arial" panose="020B0604020202020204" pitchFamily="34" charset="0"/>
              </a:rPr>
              <a:t>mlanmaktad</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ı</a:t>
            </a:r>
            <a:r>
              <a:rPr lang="tr-TR" sz="2200" dirty="0">
                <a:effectLst/>
                <a:latin typeface="Arial Narrow" panose="020B0606020202030204" pitchFamily="34" charset="0"/>
                <a:ea typeface="Times New Roman" panose="02020603050405020304" pitchFamily="18" charset="0"/>
                <a:cs typeface="Arial" panose="020B0604020202020204" pitchFamily="34" charset="0"/>
              </a:rPr>
              <a:t>r</a:t>
            </a:r>
            <a:r>
              <a:rPr lang="tr-TR" sz="2200" dirty="0">
                <a:effectLst/>
                <a:latin typeface="Arial Narrow" panose="020B0606020202030204" pitchFamily="34" charset="0"/>
                <a:ea typeface="Times New Roman" panose="02020603050405020304" pitchFamily="18" charset="0"/>
                <a:cs typeface="Arial Narrow" panose="020B0606020202030204" pitchFamily="34" charset="0"/>
              </a:rPr>
              <a:t> </a:t>
            </a:r>
            <a:endParaRPr lang="tr-TR" sz="2200" dirty="0">
              <a:effectLst/>
              <a:latin typeface="Times New Roman" panose="02020603050405020304" pitchFamily="18" charset="0"/>
              <a:ea typeface="Times New Roman" panose="02020603050405020304" pitchFamily="18" charset="0"/>
            </a:endParaRPr>
          </a:p>
          <a:p>
            <a:pPr fontAlgn="base"/>
            <a:r>
              <a:rPr lang="tr-TR" sz="22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Eşkâl tarifi,</a:t>
            </a:r>
            <a:r>
              <a:rPr lang="tr-TR" sz="22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Bir kişiyi diğerlerinden ayıran en önemli özelliklerden olan fiziki kimlik tespitinde beden ölçüleri, parmak izi, ayak izi vb.den dıştan en belirleyici olanlarının iyi bir gözlemle elde edilmesi işlemidir.  </a:t>
            </a:r>
            <a:endParaRPr lang="tr-TR" sz="2200" dirty="0">
              <a:effectLst/>
              <a:latin typeface="Times New Roman" panose="02020603050405020304" pitchFamily="18" charset="0"/>
              <a:ea typeface="Times New Roman" panose="02020603050405020304" pitchFamily="18" charset="0"/>
            </a:endParaRPr>
          </a:p>
          <a:p>
            <a:pPr fontAlgn="base"/>
            <a:r>
              <a:rPr lang="tr-TR" sz="2200" dirty="0">
                <a:effectLst/>
                <a:latin typeface="Arial Narrow" panose="020B0606020202030204" pitchFamily="34" charset="0"/>
                <a:ea typeface="Times New Roman" panose="02020603050405020304" pitchFamily="18" charset="0"/>
                <a:cs typeface="Arial" panose="020B0604020202020204" pitchFamily="34" charset="0"/>
              </a:rPr>
              <a:t>Eşkâl, sanığın belirgin özellikleridir. Bunlar cinsiyeti, yaşı, kilosu, yüz şekli, alın, çene, burun, kulak yapısı, ten rengi, saç ve göz rengi, ırkı, sesi, şivesi, giyinişi ve boyu, el, kol, bacak gibi insanı diğer insanlardan ayıran özellikler ve vücudunda değişmeyen bölgeleridir. Kişiye has ayırt edici özellikleri olan kekeme, zayıf iradeli, vücutta yara izi, alışılmışın dışında saç kesimi, leke, ben, çil gibi izler alışılmışın dışında giyim tarzı, burun, göz tikleri kişinin tanınmasına ve yakalanmasına faydalı olan bilgilerdir. </a:t>
            </a:r>
            <a:endParaRPr lang="tr-TR" sz="2200" dirty="0">
              <a:effectLst/>
              <a:latin typeface="Times New Roman" panose="02020603050405020304" pitchFamily="18" charset="0"/>
              <a:ea typeface="Times New Roman" panose="02020603050405020304" pitchFamily="18" charset="0"/>
            </a:endParaRPr>
          </a:p>
          <a:p>
            <a:pPr fontAlgn="base"/>
            <a:r>
              <a:rPr lang="tr-TR" sz="2200" dirty="0">
                <a:effectLst/>
                <a:latin typeface="Arial Narrow" panose="020B0606020202030204" pitchFamily="34" charset="0"/>
                <a:ea typeface="Times New Roman" panose="02020603050405020304" pitchFamily="18" charset="0"/>
                <a:cs typeface="Arial" panose="020B0604020202020204" pitchFamily="34" charset="0"/>
              </a:rPr>
              <a:t> </a:t>
            </a:r>
            <a:endParaRPr lang="tr-T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77542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FFC98-F48E-9B95-8ED8-A06F8B007AE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2FF1B4D-5B08-AEF7-DD74-B8A4F6AA38A1}"/>
              </a:ext>
            </a:extLst>
          </p:cNvPr>
          <p:cNvSpPr>
            <a:spLocks noGrp="1"/>
          </p:cNvSpPr>
          <p:nvPr>
            <p:ph type="ctrTitle"/>
          </p:nvPr>
        </p:nvSpPr>
        <p:spPr>
          <a:xfrm>
            <a:off x="647700" y="640080"/>
            <a:ext cx="10896600" cy="5867399"/>
          </a:xfrm>
        </p:spPr>
        <p:txBody>
          <a:bodyPr>
            <a:noAutofit/>
          </a:bodyPr>
          <a:lstStyle/>
          <a:p>
            <a:pPr algn="l" fontAlgn="base"/>
            <a:r>
              <a:rPr lang="tr-TR" sz="22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EŞKÂL BİLİMİNİN TARİHSEL GELİŞİMİ</a:t>
            </a:r>
            <a:r>
              <a:rPr lang="tr-TR" sz="2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b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Şahısların eşkal belirleme ve eşkallerini tanımlama işlemi insanlıkla başladığı söylenebilir. İnsanlığın her döneminde insan siluetinin (karaltı) farkına varmış ve yaşadığı mezar duvarlarına, mezar taşlarına vb. yerlere çizmiştir.</a:t>
            </a:r>
            <a:br>
              <a:rPr lang="tr-TR" sz="2200" dirty="0">
                <a:effectLst/>
                <a:latin typeface="Arial Narrow" panose="020B0606020202030204" pitchFamily="34"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Yine tarihte şahısları, aileleri ve toplumları tanımlamak için eşkal profilleri tanımlanmış ve bunlar zaman zaman çizimle desteklenmiştir.</a:t>
            </a:r>
            <a:br>
              <a:rPr lang="tr-TR" sz="2200" dirty="0">
                <a:effectLst/>
                <a:latin typeface="Roboto" panose="02000000000000000000" pitchFamily="2"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Selçuklu ve Osmanlı döneminde kentlerin asayiş ve güvenliğinden sorumlu olan kadılar, güvenliği temin etmek için ikamet yerinden ayrılan, başka yerlere gideceklere belge vermekte ve bu belgeleri bir deftere kaydetmekte idiler. Şehirlerine gelen yabancılardan da bu tür belge istenmekte, deftere kişinin belirgin özellikleri (kör, topal, esmer vs.) yazılmakta, böylece kişinin eşkâli belirlenmekte idi. </a:t>
            </a:r>
            <a:br>
              <a:rPr lang="tr-TR" sz="2200" dirty="0">
                <a:effectLst/>
                <a:latin typeface="Times New Roman" panose="02020603050405020304" pitchFamily="18" charset="0"/>
                <a:ea typeface="Times New Roman" panose="02020603050405020304" pitchFamily="18" charset="0"/>
              </a:rPr>
            </a:br>
            <a:r>
              <a:rPr lang="tr-TR" sz="2200" dirty="0" err="1">
                <a:effectLst/>
                <a:latin typeface="Arial Narrow" panose="020B0606020202030204" pitchFamily="34" charset="0"/>
                <a:ea typeface="Times New Roman" panose="02020603050405020304" pitchFamily="18" charset="0"/>
                <a:cs typeface="Arial" panose="020B0604020202020204" pitchFamily="34" charset="0"/>
              </a:rPr>
              <a:t>Kriminalistik</a:t>
            </a:r>
            <a:r>
              <a:rPr lang="tr-TR" sz="2200" dirty="0">
                <a:effectLst/>
                <a:latin typeface="Arial Narrow" panose="020B0606020202030204" pitchFamily="34" charset="0"/>
                <a:ea typeface="Times New Roman" panose="02020603050405020304" pitchFamily="18" charset="0"/>
                <a:cs typeface="Arial" panose="020B0604020202020204" pitchFamily="34" charset="0"/>
              </a:rPr>
              <a:t> uzmanları, Antropometri denilen basit ancak kullanışlı bir ölçüm sistemi kurmuştur. Antropometri ölçüm sistemi, kişilerin fiziksel olgunluğa ulaştıktan sonra fiziksel ölçülerinin sabit kalacağı gerçeği üzerine kuruludur.  </a:t>
            </a: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30697223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A37F1-F821-7C4D-ED87-F4926A6013E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E4E025A-8549-5F99-444A-F384825B8EB4}"/>
              </a:ext>
            </a:extLst>
          </p:cNvPr>
          <p:cNvSpPr>
            <a:spLocks noGrp="1"/>
          </p:cNvSpPr>
          <p:nvPr>
            <p:ph type="ctrTitle"/>
          </p:nvPr>
        </p:nvSpPr>
        <p:spPr>
          <a:xfrm>
            <a:off x="647700" y="640080"/>
            <a:ext cx="10896600" cy="5867399"/>
          </a:xfrm>
        </p:spPr>
        <p:txBody>
          <a:bodyPr>
            <a:noAutofit/>
          </a:bodyPr>
          <a:lstStyle/>
          <a:p>
            <a:pPr algn="l" fontAlgn="base"/>
            <a:r>
              <a:rPr lang="tr-TR" sz="2200" dirty="0">
                <a:effectLst/>
                <a:latin typeface="Arial Narrow" panose="020B0606020202030204" pitchFamily="34" charset="0"/>
                <a:ea typeface="Times New Roman" panose="02020603050405020304" pitchFamily="18" charset="0"/>
                <a:cs typeface="Arial" panose="020B0604020202020204" pitchFamily="34" charset="0"/>
              </a:rPr>
              <a:t>Antropoloji olarak vücut, özellikle yüz hatları tarif edilerek eşkâl çizimleri oluşturulmuştur. Bu yöntem kullanılarak; tekniğin gelişmesi, fotoğrafın ve video görüntülerinin yaygınlaşması ile kişinin kimliklendirilmesinde büyük hız ve kolaylık sağlanmaktadır.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Devletler ilk dönemlerde suçluların, mahkumların eşkal tanımlarını kayda almışlardır. Yine fotoğrafçılık polis uygulamaları icadından itibaren yaygın bir şekilde kullanılmıştır.</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Suç ve suçlularla mücadelede olayın çözümüne yönelik iz ve bulgular, kolluğun suçu aydınlatması ve adaletin yerini bulması için birinci derecede öneme sahip kriminolojik delillerdir. Son zamanlarda suçluların olay yerinde iz ve delil bırakmama hususundaki bilinçli hareketleri ile kapkaç, gasp, adam kaçırma gibi eşkâlin büyük önem kazandığı suç çeşitlerindeki artış Eşkâl Tespit Sisteminin önemini ortaya koymuştur.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Bugün için kriminoloji bilimi, biyometri ve bilgisayar desteği de alarak eşkâl tespit programı ve robot resmî çizme sayesinde oldukça önemli bir aşama kat etmiştir  </a:t>
            </a: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21880346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EA1CA-9496-F6AB-6750-091E1C1B28C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5E1126C-5C8F-0616-D384-7EF9D999F2F0}"/>
              </a:ext>
            </a:extLst>
          </p:cNvPr>
          <p:cNvSpPr>
            <a:spLocks noGrp="1"/>
          </p:cNvSpPr>
          <p:nvPr>
            <p:ph type="ctrTitle"/>
          </p:nvPr>
        </p:nvSpPr>
        <p:spPr>
          <a:xfrm>
            <a:off x="647700" y="228600"/>
            <a:ext cx="10896600" cy="6400799"/>
          </a:xfrm>
        </p:spPr>
        <p:txBody>
          <a:bodyPr>
            <a:noAutofit/>
          </a:bodyPr>
          <a:lstStyle/>
          <a:p>
            <a:pPr algn="l" fontAlgn="base"/>
            <a:r>
              <a:rPr lang="tr-TR" sz="20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ŞÜPHELİ ŞAHIS EŞKAL TARİFİ</a:t>
            </a:r>
            <a:br>
              <a:rPr lang="tr-TR" sz="2000" dirty="0">
                <a:effectLst/>
                <a:latin typeface="Times New Roman" panose="02020603050405020304" pitchFamily="18" charset="0"/>
                <a:ea typeface="Times New Roman" panose="02020603050405020304" pitchFamily="18" charset="0"/>
              </a:rPr>
            </a:br>
            <a:r>
              <a:rPr lang="tr-TR" sz="2000" b="1" dirty="0">
                <a:effectLst/>
                <a:latin typeface="Arial Narrow" panose="020B0606020202030204" pitchFamily="34" charset="0"/>
                <a:ea typeface="Times New Roman" panose="02020603050405020304" pitchFamily="18" charset="0"/>
              </a:rPr>
              <a:t> </a:t>
            </a:r>
            <a:br>
              <a:rPr lang="tr-TR" sz="2000" dirty="0">
                <a:effectLst/>
                <a:latin typeface="Times New Roman" panose="02020603050405020304" pitchFamily="18" charset="0"/>
                <a:ea typeface="Times New Roman" panose="02020603050405020304" pitchFamily="18" charset="0"/>
              </a:rPr>
            </a:br>
            <a:r>
              <a:rPr lang="tr-TR" sz="20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Şüpheli şahıslar aşağıdaki özelliklerinden dolayı tanınırlar;</a:t>
            </a:r>
            <a:r>
              <a:rPr lang="tr-TR" sz="20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Görünüş,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Davranış,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Tavır,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Uygun olmayan yerlerde görünmeleriyle kendilerini belli ederler.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Bu şahıslar herhangi bir sebep olmaksızın binalarda, bankalarda, mağazalarda, servis istasyonlarda, otobüs duraklarında, okullarda, demiryollarında ve otellerde aylak aylak dolaşırlar.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Kendilerini tanımayan kadınları takip ediyor görünürler.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Devamlı olarak park halindeki araçlara bakarlar.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Halkın itibar etmediği yerlerde dolaşırlar.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Polisle karşılaşmaktan kaçınırlar.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Polisin bulunduğu civarlarda varlığından habersizmiş gibi umursamaz hareketler yaparlar. </a:t>
            </a:r>
            <a:br>
              <a:rPr lang="tr-TR" sz="2000" dirty="0">
                <a:effectLst/>
                <a:latin typeface="Times New Roman" panose="02020603050405020304" pitchFamily="18" charset="0"/>
                <a:ea typeface="Times New Roman" panose="02020603050405020304" pitchFamily="18" charset="0"/>
              </a:rPr>
            </a:br>
            <a:br>
              <a:rPr lang="tr-TR" sz="2000" dirty="0">
                <a:effectLst/>
                <a:latin typeface="Times New Roman" panose="02020603050405020304" pitchFamily="18" charset="0"/>
                <a:ea typeface="Times New Roman" panose="02020603050405020304" pitchFamily="18" charset="0"/>
              </a:rPr>
            </a:br>
            <a:r>
              <a:rPr lang="tr-TR" sz="2000" dirty="0">
                <a:effectLst/>
                <a:latin typeface="Times New Roman" panose="02020603050405020304" pitchFamily="18" charset="0"/>
                <a:ea typeface="Times New Roman" panose="02020603050405020304" pitchFamily="18" charset="0"/>
              </a:rPr>
              <a:t>  </a:t>
            </a:r>
            <a:r>
              <a:rPr lang="tr-TR" sz="20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EŞGAL TESPİTİ</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a:t>
            </a:r>
            <a:br>
              <a:rPr lang="tr-TR" sz="2000" dirty="0">
                <a:solidFill>
                  <a:srgbClr val="FFFF00"/>
                </a:solidFill>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panose="020B0604020202020204" pitchFamily="34" charset="0"/>
                <a:ea typeface="Times New Roman" panose="02020603050405020304" pitchFamily="18" charset="0"/>
              </a:rPr>
              <a:t> </a:t>
            </a:r>
            <a:r>
              <a:rPr lang="tr-TR" sz="2000" dirty="0">
                <a:solidFill>
                  <a:srgbClr val="FFFF00"/>
                </a:solidFill>
                <a:effectLst/>
                <a:latin typeface="Arial Narrow" panose="020B0606020202030204" pitchFamily="34" charset="0"/>
                <a:ea typeface="Times New Roman" panose="02020603050405020304" pitchFamily="18" charset="0"/>
                <a:cs typeface="Arial Narrow" panose="020B0606020202030204" pitchFamily="34" charset="0"/>
              </a:rPr>
              <a:t> </a:t>
            </a:r>
            <a:r>
              <a:rPr lang="tr-TR" sz="20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Eşkal tarifinde dikkat edilmesi gerekenler;</a:t>
            </a:r>
            <a:r>
              <a:rPr lang="tr-TR" sz="20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Kişiyi diğer insanlardan ayıran fiziki özellikleri algılamak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Algılanan bilgileri hafızada ve akılda tutmak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cs typeface="Arial" panose="020B0604020202020204" pitchFamily="34" charset="0"/>
              </a:rPr>
              <a:t>İlgililere ve yetkililer süratli bir şekilde bilgi vermek </a:t>
            </a:r>
            <a:endParaRPr lang="tr-TR" sz="2000" dirty="0"/>
          </a:p>
        </p:txBody>
      </p:sp>
    </p:spTree>
    <p:extLst>
      <p:ext uri="{BB962C8B-B14F-4D97-AF65-F5344CB8AC3E}">
        <p14:creationId xmlns:p14="http://schemas.microsoft.com/office/powerpoint/2010/main" val="2340226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5B224-6BE8-98D1-2750-F8701525885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D851E10-FABA-B055-64BB-4A006C5C11C8}"/>
              </a:ext>
            </a:extLst>
          </p:cNvPr>
          <p:cNvSpPr>
            <a:spLocks noGrp="1"/>
          </p:cNvSpPr>
          <p:nvPr>
            <p:ph type="ctrTitle"/>
          </p:nvPr>
        </p:nvSpPr>
        <p:spPr>
          <a:xfrm>
            <a:off x="350520" y="137160"/>
            <a:ext cx="11308080" cy="6476999"/>
          </a:xfrm>
        </p:spPr>
        <p:txBody>
          <a:bodyPr>
            <a:noAutofit/>
          </a:bodyPr>
          <a:lstStyle/>
          <a:p>
            <a:pPr algn="l">
              <a:tabLst>
                <a:tab pos="1851660" algn="l"/>
              </a:tabLst>
            </a:pPr>
            <a:r>
              <a:rPr lang="tr-TR" sz="2000" b="1" dirty="0">
                <a:solidFill>
                  <a:srgbClr val="FFC000"/>
                </a:solidFill>
                <a:effectLst/>
                <a:latin typeface="Arial Narrow" panose="020B0606020202030204" pitchFamily="34" charset="0"/>
                <a:ea typeface="Times New Roman" panose="02020603050405020304" pitchFamily="18" charset="0"/>
              </a:rPr>
              <a:t>2.Şüpheli profillemenin kullanım alanlarına dair örnekler ;</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Şüpheli profilleme, çeşitli alanlarda kullanılan bir uygulamadır. İşte bazı kullanım alanları:</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a). </a:t>
            </a:r>
            <a:r>
              <a:rPr lang="tr-TR" sz="2000" b="1" dirty="0">
                <a:solidFill>
                  <a:srgbClr val="FFFF00"/>
                </a:solidFill>
                <a:effectLst/>
                <a:latin typeface="Arial Narrow" panose="020B0606020202030204" pitchFamily="34" charset="0"/>
                <a:ea typeface="Times New Roman" panose="02020603050405020304" pitchFamily="18" charset="0"/>
              </a:rPr>
              <a:t>Havaalanı Güvenliği</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Havaalanlarında, yolcuların davranışlarına ve profillerine göre güvenlik taramaları yapılır. Şüpheli davranışlar veya profiller tespit edilirse, daha detaylı incelemeler yapılır.</a:t>
            </a:r>
            <a:br>
              <a:rPr lang="tr-TR" sz="2000" dirty="0">
                <a:effectLst/>
                <a:latin typeface="Times New Roman" panose="02020603050405020304" pitchFamily="18" charset="0"/>
                <a:ea typeface="Times New Roman" panose="02020603050405020304" pitchFamily="18" charset="0"/>
              </a:rPr>
            </a:br>
            <a:r>
              <a:rPr lang="tr-TR" sz="2000" dirty="0">
                <a:solidFill>
                  <a:srgbClr val="00B0F0"/>
                </a:solidFill>
                <a:effectLst/>
                <a:latin typeface="Arial Narrow" panose="020B0606020202030204" pitchFamily="34" charset="0"/>
                <a:ea typeface="Times New Roman" panose="02020603050405020304" pitchFamily="18" charset="0"/>
              </a:rPr>
              <a:t>   - Örnek: </a:t>
            </a:r>
            <a:r>
              <a:rPr lang="tr-TR" sz="2000" dirty="0">
                <a:effectLst/>
                <a:latin typeface="Arial Narrow" panose="020B0606020202030204" pitchFamily="34" charset="0"/>
                <a:ea typeface="Times New Roman" panose="02020603050405020304" pitchFamily="18" charset="0"/>
              </a:rPr>
              <a:t>ABD'deki Ulaştırma Güvenliği İdaresi (TSA), yolcuların davranışlarını gözlemleyerek şüpheli olabilecek kişileri belirlemeye çalışır.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b). </a:t>
            </a:r>
            <a:r>
              <a:rPr lang="tr-TR" sz="2000" b="1" dirty="0">
                <a:solidFill>
                  <a:srgbClr val="FFFF00"/>
                </a:solidFill>
                <a:effectLst/>
                <a:latin typeface="Arial Narrow" panose="020B0606020202030204" pitchFamily="34" charset="0"/>
                <a:ea typeface="Times New Roman" panose="02020603050405020304" pitchFamily="18" charset="0"/>
              </a:rPr>
              <a:t>Sınır Kontrolleri:</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Sınır geçişlerinde, yolcuların kimlik bilgileri ve seyahat geçmişleri analiz edilerek şüpheli profiller belirlenir. Bu, yasa dışı geçişleri ve suç faaliyetlerini önlemeye yardımcı olur.</a:t>
            </a:r>
            <a:br>
              <a:rPr lang="tr-TR" sz="2000" dirty="0">
                <a:effectLst/>
                <a:latin typeface="Times New Roman" panose="02020603050405020304" pitchFamily="18" charset="0"/>
                <a:ea typeface="Times New Roman" panose="02020603050405020304" pitchFamily="18" charset="0"/>
              </a:rPr>
            </a:br>
            <a:r>
              <a:rPr lang="tr-TR" sz="2000" dirty="0">
                <a:solidFill>
                  <a:srgbClr val="00B0F0"/>
                </a:solidFill>
                <a:effectLst/>
                <a:latin typeface="Arial Narrow" panose="020B0606020202030204" pitchFamily="34" charset="0"/>
                <a:ea typeface="Times New Roman" panose="02020603050405020304" pitchFamily="18" charset="0"/>
              </a:rPr>
              <a:t>   - Örnek: </a:t>
            </a:r>
            <a:r>
              <a:rPr lang="tr-TR" sz="2000" dirty="0">
                <a:effectLst/>
                <a:latin typeface="Arial Narrow" panose="020B0606020202030204" pitchFamily="34" charset="0"/>
                <a:ea typeface="Times New Roman" panose="02020603050405020304" pitchFamily="18" charset="0"/>
              </a:rPr>
              <a:t>Avrupa Birliği'nin Schengen Bölgesi'nde, sınır kontrollerinde şüpheli kişilerin belirlenmesi için gelişmiş profilleme teknikleri kullanılır.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c). </a:t>
            </a:r>
            <a:r>
              <a:rPr lang="tr-TR" sz="2000" b="1" dirty="0">
                <a:solidFill>
                  <a:srgbClr val="FFFF00"/>
                </a:solidFill>
                <a:effectLst/>
                <a:latin typeface="Arial Narrow" panose="020B0606020202030204" pitchFamily="34" charset="0"/>
                <a:ea typeface="Times New Roman" panose="02020603050405020304" pitchFamily="18" charset="0"/>
              </a:rPr>
              <a:t>Finansal Sektör:</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Bankalar ve finansal kurumlar, müşterilerin hesap hareketlerini ve finansal işlemlerini analiz ederek şüpheli faaliyetleri tespit eder. Bu, kara para aklama ve dolandırıcılığı önlemeye yardımcı olur.</a:t>
            </a:r>
            <a:br>
              <a:rPr lang="tr-TR" sz="2000" dirty="0">
                <a:effectLst/>
                <a:latin typeface="Times New Roman" panose="02020603050405020304" pitchFamily="18" charset="0"/>
                <a:ea typeface="Times New Roman" panose="02020603050405020304" pitchFamily="18" charset="0"/>
              </a:rPr>
            </a:br>
            <a:r>
              <a:rPr lang="tr-TR" sz="2000" dirty="0">
                <a:effectLst/>
                <a:latin typeface="Arial Narrow" panose="020B0606020202030204" pitchFamily="34" charset="0"/>
                <a:ea typeface="Times New Roman" panose="02020603050405020304" pitchFamily="18" charset="0"/>
              </a:rPr>
              <a:t>   </a:t>
            </a:r>
            <a:r>
              <a:rPr lang="tr-TR" sz="2000" dirty="0">
                <a:solidFill>
                  <a:srgbClr val="00B0F0"/>
                </a:solidFill>
                <a:effectLst/>
                <a:latin typeface="Arial Narrow" panose="020B0606020202030204" pitchFamily="34" charset="0"/>
                <a:ea typeface="Times New Roman" panose="02020603050405020304" pitchFamily="18" charset="0"/>
              </a:rPr>
              <a:t>- Örnek: </a:t>
            </a:r>
            <a:r>
              <a:rPr lang="tr-TR" sz="2000" dirty="0">
                <a:effectLst/>
                <a:latin typeface="Arial Narrow" panose="020B0606020202030204" pitchFamily="34" charset="0"/>
                <a:ea typeface="Times New Roman" panose="02020603050405020304" pitchFamily="18" charset="0"/>
              </a:rPr>
              <a:t>Bankalar, müşterilerin olağandışı büyük miktarlarda para transferi yapıp yapmadığını izler ve şüpheli işlemleri raporlar.</a:t>
            </a:r>
            <a:br>
              <a:rPr lang="tr-TR" sz="2000" dirty="0">
                <a:effectLst/>
                <a:latin typeface="Times New Roman" panose="02020603050405020304" pitchFamily="18" charset="0"/>
                <a:ea typeface="Times New Roman" panose="02020603050405020304" pitchFamily="18" charset="0"/>
              </a:rPr>
            </a:br>
            <a:r>
              <a:rPr lang="tr-TR" sz="2000" dirty="0">
                <a:solidFill>
                  <a:srgbClr val="FFFF00"/>
                </a:solidFill>
                <a:effectLst/>
                <a:latin typeface="Arial Narrow" panose="020B0606020202030204" pitchFamily="34" charset="0"/>
                <a:ea typeface="Times New Roman" panose="02020603050405020304" pitchFamily="18" charset="0"/>
              </a:rPr>
              <a:t>d). </a:t>
            </a:r>
            <a:r>
              <a:rPr lang="tr-TR" sz="2000" b="1" dirty="0">
                <a:solidFill>
                  <a:srgbClr val="FFFF00"/>
                </a:solidFill>
                <a:effectLst/>
                <a:latin typeface="Arial Narrow" panose="020B0606020202030204" pitchFamily="34" charset="0"/>
                <a:ea typeface="Times New Roman" panose="02020603050405020304" pitchFamily="18" charset="0"/>
              </a:rPr>
              <a:t>Perakende Güvenliği:</a:t>
            </a:r>
            <a:r>
              <a:rPr lang="tr-TR" sz="2000" dirty="0">
                <a:solidFill>
                  <a:srgbClr val="FFFF00"/>
                </a:solidFill>
                <a:effectLst/>
                <a:latin typeface="Arial Narrow" panose="020B0606020202030204" pitchFamily="34" charset="0"/>
                <a:ea typeface="Times New Roman" panose="02020603050405020304" pitchFamily="18" charset="0"/>
              </a:rPr>
              <a:t> </a:t>
            </a:r>
            <a:r>
              <a:rPr lang="tr-TR" sz="2000" dirty="0">
                <a:effectLst/>
                <a:latin typeface="Arial Narrow" panose="020B0606020202030204" pitchFamily="34" charset="0"/>
                <a:ea typeface="Times New Roman" panose="02020603050405020304" pitchFamily="18" charset="0"/>
              </a:rPr>
              <a:t>Mağaza ve alışveriş merkezlerinde, müşteri davranışları izlenerek şüpheli faaliyetler tespit edilir. Hırsızlık ve dolandırıcılığı önlemek için profilleme teknikleri kullanılır.</a:t>
            </a:r>
            <a:br>
              <a:rPr lang="tr-TR" sz="2000" dirty="0">
                <a:effectLst/>
                <a:latin typeface="Times New Roman" panose="02020603050405020304" pitchFamily="18" charset="0"/>
                <a:ea typeface="Times New Roman" panose="02020603050405020304" pitchFamily="18" charset="0"/>
              </a:rPr>
            </a:br>
            <a:r>
              <a:rPr lang="tr-TR" sz="2000" dirty="0">
                <a:solidFill>
                  <a:srgbClr val="00B0F0"/>
                </a:solidFill>
                <a:effectLst/>
                <a:latin typeface="Arial Narrow" panose="020B0606020202030204" pitchFamily="34" charset="0"/>
                <a:ea typeface="Times New Roman" panose="02020603050405020304" pitchFamily="18" charset="0"/>
              </a:rPr>
              <a:t>   - Örnek: </a:t>
            </a:r>
            <a:r>
              <a:rPr lang="tr-TR" sz="2000" dirty="0">
                <a:effectLst/>
                <a:latin typeface="Arial Narrow" panose="020B0606020202030204" pitchFamily="34" charset="0"/>
                <a:ea typeface="Times New Roman" panose="02020603050405020304" pitchFamily="18" charset="0"/>
              </a:rPr>
              <a:t>Mağaza güvenlik kameraları, alışveriş yapan kişilerin şüpheli davranışlarını tespit etmek için kullanılır.</a:t>
            </a:r>
            <a:endParaRPr lang="tr-TR" sz="1800" dirty="0"/>
          </a:p>
        </p:txBody>
      </p:sp>
    </p:spTree>
    <p:extLst>
      <p:ext uri="{BB962C8B-B14F-4D97-AF65-F5344CB8AC3E}">
        <p14:creationId xmlns:p14="http://schemas.microsoft.com/office/powerpoint/2010/main" val="5280680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D255C-89B5-C9A7-AF3D-2ECBDB47571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148183A-265B-6486-992C-D49C5965B77A}"/>
              </a:ext>
            </a:extLst>
          </p:cNvPr>
          <p:cNvSpPr>
            <a:spLocks noGrp="1"/>
          </p:cNvSpPr>
          <p:nvPr>
            <p:ph type="ctrTitle"/>
          </p:nvPr>
        </p:nvSpPr>
        <p:spPr>
          <a:xfrm>
            <a:off x="647700" y="350520"/>
            <a:ext cx="10896600" cy="6156960"/>
          </a:xfrm>
        </p:spPr>
        <p:txBody>
          <a:bodyPr>
            <a:noAutofit/>
          </a:bodyPr>
          <a:lstStyle/>
          <a:p>
            <a:pPr algn="l" fontAlgn="base"/>
            <a:br>
              <a:rPr lang="tr-TR" sz="2000" dirty="0">
                <a:effectLst/>
                <a:latin typeface="Times New Roman" panose="02020603050405020304" pitchFamily="18" charset="0"/>
                <a:ea typeface="Times New Roman" panose="02020603050405020304" pitchFamily="18" charset="0"/>
              </a:rPr>
            </a:br>
            <a:endParaRPr lang="tr-TR" sz="2000" dirty="0"/>
          </a:p>
        </p:txBody>
      </p:sp>
      <p:sp>
        <p:nvSpPr>
          <p:cNvPr id="6" name="Metin kutusu 5">
            <a:extLst>
              <a:ext uri="{FF2B5EF4-FFF2-40B4-BE49-F238E27FC236}">
                <a16:creationId xmlns:a16="http://schemas.microsoft.com/office/drawing/2014/main" id="{BA972798-6CBC-5819-4F38-8C1313882D2A}"/>
              </a:ext>
            </a:extLst>
          </p:cNvPr>
          <p:cNvSpPr txBox="1"/>
          <p:nvPr/>
        </p:nvSpPr>
        <p:spPr>
          <a:xfrm>
            <a:off x="647700" y="151179"/>
            <a:ext cx="10896600" cy="5693866"/>
          </a:xfrm>
          <a:prstGeom prst="rect">
            <a:avLst/>
          </a:prstGeom>
          <a:noFill/>
        </p:spPr>
        <p:txBody>
          <a:bodyPr wrap="square">
            <a:spAutoFit/>
          </a:bodyPr>
          <a:lstStyle/>
          <a:p>
            <a:r>
              <a:rPr lang="tr-TR" sz="2800" dirty="0">
                <a:solidFill>
                  <a:srgbClr val="FFFF00"/>
                </a:solidFill>
              </a:rPr>
              <a:t>EŞKÂL TARİFİNDE NELERE DİKKAT EDİLİR? </a:t>
            </a:r>
          </a:p>
          <a:p>
            <a:r>
              <a:rPr lang="tr-TR" sz="2800" dirty="0"/>
              <a:t>Bu bilgiler çerçevesinde şüpheli eşkâl tarifi için izlenmesi gereken anahtar kelime grafiği: </a:t>
            </a:r>
          </a:p>
          <a:p>
            <a:r>
              <a:rPr lang="tr-TR" sz="2800" dirty="0">
                <a:solidFill>
                  <a:srgbClr val="00B0F0"/>
                </a:solidFill>
              </a:rPr>
              <a:t>Genel Görünüş: </a:t>
            </a:r>
            <a:r>
              <a:rPr lang="tr-TR" sz="2800" dirty="0"/>
              <a:t>Şişman – Uzun – Bodur – Orta – Zayıf – Çok cılız olması </a:t>
            </a:r>
          </a:p>
          <a:p>
            <a:r>
              <a:rPr lang="tr-TR" sz="2800" dirty="0">
                <a:solidFill>
                  <a:srgbClr val="00B0F0"/>
                </a:solidFill>
              </a:rPr>
              <a:t>Duruş: </a:t>
            </a:r>
            <a:r>
              <a:rPr lang="tr-TR" sz="2800" dirty="0"/>
              <a:t>Askeri tavır – Kambur – Geniş omuzlu </a:t>
            </a:r>
          </a:p>
          <a:p>
            <a:r>
              <a:rPr lang="tr-TR" sz="2800" dirty="0">
                <a:solidFill>
                  <a:srgbClr val="00B0F0"/>
                </a:solidFill>
              </a:rPr>
              <a:t>Ten rengi: </a:t>
            </a:r>
            <a:r>
              <a:rPr lang="tr-TR" sz="2800" dirty="0"/>
              <a:t>Kırmızı yüzlü – Kumral, sarışın – Soluk benizli – Esmer – Beyaz tenli – Sivilceli – Çilli </a:t>
            </a:r>
          </a:p>
          <a:p>
            <a:r>
              <a:rPr lang="tr-TR" sz="2800" dirty="0">
                <a:solidFill>
                  <a:srgbClr val="00B0F0"/>
                </a:solidFill>
              </a:rPr>
              <a:t>Saçı: </a:t>
            </a:r>
            <a:r>
              <a:rPr lang="tr-TR" sz="2800" dirty="0"/>
              <a:t>Saç rengi – Sık veya seyrek – Kıvırcık – Dalgalı – Uzun – Kısa – Saç kesimi ya da stili – Saçı sağa veya sola yatırma – Kellik (kısmen veya tamamen kel)  </a:t>
            </a:r>
          </a:p>
          <a:p>
            <a:r>
              <a:rPr lang="tr-TR" sz="2800" dirty="0">
                <a:solidFill>
                  <a:srgbClr val="00B0F0"/>
                </a:solidFill>
              </a:rPr>
              <a:t>Alın: </a:t>
            </a:r>
            <a:r>
              <a:rPr lang="tr-TR" sz="2800" dirty="0"/>
              <a:t>Uzun ya da kısa alın, çıkıntılı ya da basık alın, geniş ya da dar alın, kırışık alın, çizgili alın </a:t>
            </a:r>
          </a:p>
        </p:txBody>
      </p:sp>
    </p:spTree>
    <p:extLst>
      <p:ext uri="{BB962C8B-B14F-4D97-AF65-F5344CB8AC3E}">
        <p14:creationId xmlns:p14="http://schemas.microsoft.com/office/powerpoint/2010/main" val="17439874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BB1FC-5A5D-B662-6C39-FB96107C8682}"/>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CC5FBDE-9987-B388-7894-50B7B1D665AB}"/>
              </a:ext>
            </a:extLst>
          </p:cNvPr>
          <p:cNvSpPr>
            <a:spLocks noGrp="1"/>
          </p:cNvSpPr>
          <p:nvPr>
            <p:ph type="ctrTitle"/>
          </p:nvPr>
        </p:nvSpPr>
        <p:spPr>
          <a:xfrm>
            <a:off x="647700" y="350520"/>
            <a:ext cx="10896600" cy="6156960"/>
          </a:xfrm>
        </p:spPr>
        <p:txBody>
          <a:bodyPr>
            <a:noAutofit/>
          </a:bodyPr>
          <a:lstStyle/>
          <a:p>
            <a:pPr algn="l" fontAlgn="base"/>
            <a:br>
              <a:rPr lang="tr-TR" sz="2000" dirty="0">
                <a:effectLst/>
                <a:latin typeface="Times New Roman" panose="02020603050405020304" pitchFamily="18" charset="0"/>
                <a:ea typeface="Times New Roman" panose="02020603050405020304" pitchFamily="18" charset="0"/>
              </a:rPr>
            </a:br>
            <a:endParaRPr lang="tr-TR" sz="2000" dirty="0"/>
          </a:p>
        </p:txBody>
      </p:sp>
      <p:sp>
        <p:nvSpPr>
          <p:cNvPr id="6" name="Metin kutusu 5">
            <a:extLst>
              <a:ext uri="{FF2B5EF4-FFF2-40B4-BE49-F238E27FC236}">
                <a16:creationId xmlns:a16="http://schemas.microsoft.com/office/drawing/2014/main" id="{12BA3E71-CAAA-BDA8-7C70-68E12AC175B4}"/>
              </a:ext>
            </a:extLst>
          </p:cNvPr>
          <p:cNvSpPr txBox="1"/>
          <p:nvPr/>
        </p:nvSpPr>
        <p:spPr>
          <a:xfrm>
            <a:off x="647700" y="151179"/>
            <a:ext cx="10896600" cy="6093976"/>
          </a:xfrm>
          <a:prstGeom prst="rect">
            <a:avLst/>
          </a:prstGeom>
          <a:noFill/>
        </p:spPr>
        <p:txBody>
          <a:bodyPr wrap="square">
            <a:spAutoFit/>
          </a:bodyPr>
          <a:lstStyle/>
          <a:p>
            <a:r>
              <a:rPr lang="tr-TR" sz="2600" dirty="0">
                <a:solidFill>
                  <a:srgbClr val="FFFF00"/>
                </a:solidFill>
              </a:rPr>
              <a:t>EŞKÂL TARİFİNDE NELERE DİKKAT EDİLİR? </a:t>
            </a:r>
          </a:p>
          <a:p>
            <a:r>
              <a:rPr lang="tr-TR" sz="2600" dirty="0"/>
              <a:t>Bu bilgiler çerçevesinde şüpheli eşkâl tarifi için izlenmesi gereken anahtar kelime grafiği: </a:t>
            </a:r>
          </a:p>
          <a:p>
            <a:r>
              <a:rPr lang="tr-TR" sz="2600" dirty="0">
                <a:solidFill>
                  <a:srgbClr val="00B0F0"/>
                </a:solidFill>
              </a:rPr>
              <a:t>Gözler: </a:t>
            </a:r>
            <a:r>
              <a:rPr lang="tr-TR" sz="2600" dirty="0"/>
              <a:t>Göz rengi, büyüklüğü, geniş gözlü, sulu gözlü, gözlüklü (yuvarlak, düz, renkli </a:t>
            </a:r>
            <a:r>
              <a:rPr lang="tr-TR" sz="2600" dirty="0" err="1"/>
              <a:t>vs</a:t>
            </a:r>
            <a:r>
              <a:rPr lang="tr-TR" sz="2600" dirty="0"/>
              <a:t>), lensli, takma göz,  </a:t>
            </a:r>
          </a:p>
          <a:p>
            <a:r>
              <a:rPr lang="tr-TR" sz="2600" dirty="0">
                <a:solidFill>
                  <a:srgbClr val="00B0F0"/>
                </a:solidFill>
              </a:rPr>
              <a:t>Kaşlar: </a:t>
            </a:r>
            <a:r>
              <a:rPr lang="tr-TR" sz="2600" dirty="0"/>
              <a:t>Kaş rengi, uzun, kısa, kalın, fırça gibi, aşağıya doğru, çatık kaş, kalem kaş,  </a:t>
            </a:r>
          </a:p>
          <a:p>
            <a:r>
              <a:rPr lang="tr-TR" sz="2600" dirty="0">
                <a:solidFill>
                  <a:srgbClr val="00B0F0"/>
                </a:solidFill>
              </a:rPr>
              <a:t>Burun: </a:t>
            </a:r>
            <a:r>
              <a:rPr lang="tr-TR" sz="2600" dirty="0"/>
              <a:t>Geniş, küçük, küt, uzun, sivri, kırık, sağa veya sola eğik, kalkık, aşağı doğru eğik, küçük ya da büyük burun delikli, </a:t>
            </a:r>
          </a:p>
          <a:p>
            <a:r>
              <a:rPr lang="tr-TR" sz="2600" dirty="0">
                <a:solidFill>
                  <a:srgbClr val="00B0F0"/>
                </a:solidFill>
              </a:rPr>
              <a:t>Bıyık: </a:t>
            </a:r>
            <a:r>
              <a:rPr lang="tr-TR" sz="2600" dirty="0"/>
              <a:t>Rengi, şekli, kısa, kalın, uzun, pos bıyık, kaytan bıyık, fırça bıyık, </a:t>
            </a:r>
          </a:p>
          <a:p>
            <a:r>
              <a:rPr lang="tr-TR" sz="2600" dirty="0">
                <a:solidFill>
                  <a:srgbClr val="00B0F0"/>
                </a:solidFill>
              </a:rPr>
              <a:t>Sakal: </a:t>
            </a:r>
            <a:r>
              <a:rPr lang="tr-TR" sz="2600" dirty="0"/>
              <a:t>Rengi, uzunluğu, şekli, top sakal, keçi sakal, favoriler ve favori uzunluğu, </a:t>
            </a:r>
          </a:p>
          <a:p>
            <a:r>
              <a:rPr lang="tr-TR" sz="2600" dirty="0">
                <a:solidFill>
                  <a:srgbClr val="00B0F0"/>
                </a:solidFill>
              </a:rPr>
              <a:t>Ağız: </a:t>
            </a:r>
            <a:r>
              <a:rPr lang="tr-TR" sz="2600" dirty="0"/>
              <a:t>Geniş, küçük, kalın, ince dudaklı, düz veya sağa sola eğik, </a:t>
            </a:r>
          </a:p>
          <a:p>
            <a:r>
              <a:rPr lang="tr-TR" sz="2600" dirty="0">
                <a:solidFill>
                  <a:srgbClr val="00B0F0"/>
                </a:solidFill>
              </a:rPr>
              <a:t>Dişler: </a:t>
            </a:r>
            <a:r>
              <a:rPr lang="tr-TR" sz="2600" dirty="0"/>
              <a:t>Geniş, küçük, diş rengi, yapma diş, takma, altın, tek diş, çürük diş, kırık diş, </a:t>
            </a:r>
          </a:p>
        </p:txBody>
      </p:sp>
    </p:spTree>
    <p:extLst>
      <p:ext uri="{BB962C8B-B14F-4D97-AF65-F5344CB8AC3E}">
        <p14:creationId xmlns:p14="http://schemas.microsoft.com/office/powerpoint/2010/main" val="22801689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FDDE6-5F7D-23F8-4DD4-966C331570C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373C164-8923-2572-C538-06A5DFB575B5}"/>
              </a:ext>
            </a:extLst>
          </p:cNvPr>
          <p:cNvSpPr>
            <a:spLocks noGrp="1"/>
          </p:cNvSpPr>
          <p:nvPr>
            <p:ph type="ctrTitle"/>
          </p:nvPr>
        </p:nvSpPr>
        <p:spPr>
          <a:xfrm>
            <a:off x="647700" y="304800"/>
            <a:ext cx="10896600" cy="7162799"/>
          </a:xfrm>
        </p:spPr>
        <p:txBody>
          <a:bodyPr>
            <a:noAutofit/>
          </a:bodyPr>
          <a:lstStyle/>
          <a:p>
            <a:pPr algn="l" fontAlgn="base"/>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Kulaklar:</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Küçük, büyük, uzun kulak, saçtan görünmüyor, yapışık kulak ya da ayrı kulak, işitme cihazı takılı kulak,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Çene:</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Küçük, geniş, uzun çene, gamzeli, </a:t>
            </a:r>
            <a:br>
              <a:rPr lang="tr-TR" sz="2200" dirty="0">
                <a:effectLst/>
                <a:latin typeface="Times New Roman" panose="02020603050405020304" pitchFamily="18" charset="0"/>
                <a:ea typeface="Times New Roman" panose="02020603050405020304" pitchFamily="18" charset="0"/>
              </a:rPr>
            </a:br>
            <a:r>
              <a:rPr lang="tr-TR" sz="2200" b="1" dirty="0">
                <a:effectLst/>
                <a:latin typeface="Arial Narrow" panose="020B0606020202030204" pitchFamily="34" charset="0"/>
                <a:ea typeface="Times New Roman" panose="02020603050405020304" pitchFamily="18" charset="0"/>
                <a:cs typeface="Arial" panose="020B0604020202020204" pitchFamily="34" charset="0"/>
              </a:rPr>
              <a:t>Yanak: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Çıkık elmacık kemiği, düz yanaklı, elma yanaklı, limon suratlı,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Eller:</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Küçük – Büyük – Geniş – Yüzükler (Rengi, şekli, takıldığı parmak) – Parmaklar (uzun, kısa, eksik, tırnaklar uzun)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Kollar:</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Kıllı – Adaleli – Zayıf </a:t>
            </a:r>
            <a:br>
              <a:rPr lang="tr-TR" sz="2200" dirty="0">
                <a:effectLst/>
                <a:latin typeface="Times New Roman" panose="02020603050405020304" pitchFamily="18" charset="0"/>
                <a:ea typeface="Times New Roman" panose="02020603050405020304" pitchFamily="18" charset="0"/>
              </a:rPr>
            </a:b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Görünebilir yaraları: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Yara uzunluğu – Bulunduğu yer – Şekli, dairesel, kesik, düz vs.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Yürüyüşü:</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Topal ya da normal – Sekerek yürümek veya robot yürüyüşü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Giyinişi</a:t>
            </a:r>
            <a:r>
              <a:rPr lang="tr-TR" sz="2200" b="1" dirty="0">
                <a:effectLst/>
                <a:latin typeface="Arial Narrow" panose="020B0606020202030204" pitchFamily="34" charset="0"/>
                <a:ea typeface="Times New Roman" panose="02020603050405020304" pitchFamily="18" charset="0"/>
                <a:cs typeface="Arial" panose="020B0604020202020204" pitchFamily="34" charset="0"/>
              </a:rPr>
              <a:t>:</a:t>
            </a:r>
            <a:r>
              <a:rPr lang="tr-TR" sz="2200" dirty="0">
                <a:effectLst/>
                <a:latin typeface="Arial Narrow" panose="020B0606020202030204" pitchFamily="34" charset="0"/>
                <a:ea typeface="Times New Roman" panose="02020603050405020304" pitchFamily="18" charset="0"/>
                <a:cs typeface="Arial" panose="020B0604020202020204" pitchFamily="34" charset="0"/>
              </a:rPr>
              <a:t> Günlük elbise – İş elbisesi -Takım elbise – Şık – Ayakkabı ve botlar, şekli, stili – Renkli elbise ya da sade kıyafet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Takıları:</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Nereye takıldığı – Takı metalinin cinsi – Taşların cinsi – Ucuz veya pahalı.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Konuşması:</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Yavaş veya hızlı konuşma – Akıcı veya anlaşılmaz – Kekeme – Bağırarak veya kısık sesli – Baskılı ya da vurgulu aksan – Kalın veya ince ses - Peltek konuşma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Özürleri:</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Parmak, tırnak, kol kopuk – Kırık çıkık vs. – Sağırlık, dilsizlik, ağır işitme – Gözlük kullanma.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Diğer ayırt edici özellikler:</a:t>
            </a:r>
            <a:r>
              <a:rPr lang="tr-TR" sz="2200" dirty="0">
                <a:solidFill>
                  <a:srgbClr val="00B0F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200" dirty="0">
                <a:effectLst/>
                <a:latin typeface="Arial Narrow" panose="020B0606020202030204" pitchFamily="34" charset="0"/>
                <a:ea typeface="Times New Roman" panose="02020603050405020304" pitchFamily="18" charset="0"/>
                <a:cs typeface="Arial" panose="020B0604020202020204" pitchFamily="34" charset="0"/>
              </a:rPr>
              <a:t>Burun, göz, kaş vs. tikleri – Konuşurken dişlerini gıcırdatma – Konuşurken yaptığı el hareketleri – Mimikler. </a:t>
            </a: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17816101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B85FE-A26C-E8ED-620A-DDCC2542E82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8FEE480-0706-DD40-4A1B-5C30C05D2B84}"/>
              </a:ext>
            </a:extLst>
          </p:cNvPr>
          <p:cNvSpPr>
            <a:spLocks noGrp="1"/>
          </p:cNvSpPr>
          <p:nvPr>
            <p:ph type="ctrTitle"/>
          </p:nvPr>
        </p:nvSpPr>
        <p:spPr>
          <a:xfrm>
            <a:off x="647700" y="304800"/>
            <a:ext cx="10896600" cy="7162799"/>
          </a:xfrm>
        </p:spPr>
        <p:txBody>
          <a:bodyPr>
            <a:noAutofit/>
          </a:bodyPr>
          <a:lstStyle/>
          <a:p>
            <a:pPr marL="353695" algn="l" fontAlgn="base"/>
            <a:r>
              <a:rPr lang="tr-TR" sz="26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Şüpheli Araçlar ve Kontrolünde Dikkat Edilecek Hususlar </a:t>
            </a:r>
            <a:br>
              <a:rPr lang="tr-TR" sz="24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br>
            <a:br>
              <a:rPr lang="tr-TR" sz="4000" dirty="0">
                <a:effectLst/>
                <a:latin typeface="Times New Roman" panose="02020603050405020304" pitchFamily="18" charset="0"/>
                <a:ea typeface="Times New Roman" panose="02020603050405020304" pitchFamily="18" charset="0"/>
              </a:rPr>
            </a:br>
            <a:r>
              <a:rPr lang="tr-TR" sz="24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Şüpheli Araçlar</a:t>
            </a:r>
            <a:r>
              <a:rPr lang="tr-TR" sz="24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400" dirty="0">
                <a:effectLst/>
                <a:latin typeface="Arial Narrow" panose="020B0606020202030204" pitchFamily="34" charset="0"/>
                <a:ea typeface="Times New Roman" panose="02020603050405020304" pitchFamily="18" charset="0"/>
                <a:cs typeface="Arial" panose="020B0604020202020204" pitchFamily="34" charset="0"/>
              </a:rPr>
              <a:t>Bina ve tesislerin güvenliği sağlanırken çevredeki ve giren, çıkan araç trafiğinin de kontrol altına alınması büyük önem taşır. Bu yapılırken en önemli yöntem giriş ve çıkışların mümkün olduğunca az noktadan sağlanması ve giriş çıkış yapan her aracın ve sürücüsünün kontrol edilmesidir. Bina giriş ve çıkışlarında araç kontrolleri araçlara yapıştırılan ve binaya giriş yapabileceğine dair bilgileri içeren etiketlerle ya da kapı giriş ve çıkışlarında görevli personelin sürücülerin kimlik bilgilerini kayıt altına alması ile sağlanmaktadır. Yola koyulacak bariyerler ve rampalar da araç kontrolü için özel güvenlik görevlilerinin kullanacağı ekipmanlar arasında yer almaktadır. </a:t>
            </a:r>
            <a:br>
              <a:rPr lang="tr-TR" sz="40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Ayrıca güvenlik görevlilerinin araç giriş ve çıkışlarında şüpheli araçları belirlemek için dikkat etmesi gereken bazı belirtiler bulunmaktadır, bu belirtiler şu şekilde sıralanabilir; </a:t>
            </a:r>
            <a:br>
              <a:rPr lang="tr-TR" sz="40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39201608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9C249-A159-ED12-F774-2ECAA917713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9A81082-0E1C-DDA3-6533-9970B1FD1232}"/>
              </a:ext>
            </a:extLst>
          </p:cNvPr>
          <p:cNvSpPr>
            <a:spLocks noGrp="1"/>
          </p:cNvSpPr>
          <p:nvPr>
            <p:ph type="ctrTitle"/>
          </p:nvPr>
        </p:nvSpPr>
        <p:spPr>
          <a:xfrm>
            <a:off x="647700" y="655319"/>
            <a:ext cx="10896600" cy="6202681"/>
          </a:xfrm>
        </p:spPr>
        <p:txBody>
          <a:bodyPr>
            <a:noAutofit/>
          </a:bodyPr>
          <a:lstStyle/>
          <a:p>
            <a:pPr marL="353695" algn="l" fontAlgn="base"/>
            <a:r>
              <a:rPr lang="tr-TR" sz="2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br>
            <a:br>
              <a:rPr lang="tr-TR" sz="2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br>
            <a:br>
              <a:rPr lang="tr-TR" sz="2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br>
            <a:br>
              <a:rPr lang="tr-TR" sz="22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br>
            <a:r>
              <a:rPr lang="tr-TR" sz="22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Şüpheli araç ve sürücü belirtileri şunlardır:</a:t>
            </a:r>
            <a:r>
              <a:rPr lang="tr-TR" sz="22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200" dirty="0">
                <a:solidFill>
                  <a:srgbClr val="FFFF00"/>
                </a:solidFill>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1. Araç plakasının olmaması, ya da araç plakalarının eksik olması.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2. Uzun süreli park ya da kurallara aykırı park,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3. Aracın olağandışı tozlu veya kirli olması,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4. İç mekân görünümünü engelleyen renkli camlar,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5. Araç içinin dağınık olması,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6. Araç ağırlığına göre aşırı alçak lastikler,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7. Araç üstünde bulunan delikler, pas, karışık boya, maddeleri,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8. Açıkta kalan tel ya da kablo,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9. Kritik öneme sahip mekânlara yakın park edilmesi,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10. Araçta fazla anten bulunması, sıvı sızdırması, araç içinden gübre, </a:t>
            </a:r>
            <a:r>
              <a:rPr lang="tr-TR" sz="2200" dirty="0" err="1">
                <a:effectLst/>
                <a:latin typeface="Arial Narrow" panose="020B0606020202030204" pitchFamily="34" charset="0"/>
                <a:ea typeface="Times New Roman" panose="02020603050405020304" pitchFamily="18" charset="0"/>
                <a:cs typeface="Arial" panose="020B0604020202020204" pitchFamily="34" charset="0"/>
              </a:rPr>
              <a:t>propan</a:t>
            </a:r>
            <a:r>
              <a:rPr lang="tr-TR" sz="2200" dirty="0">
                <a:effectLst/>
                <a:latin typeface="Arial Narrow" panose="020B0606020202030204" pitchFamily="34" charset="0"/>
                <a:ea typeface="Times New Roman" panose="02020603050405020304" pitchFamily="18" charset="0"/>
                <a:cs typeface="Arial" panose="020B0604020202020204" pitchFamily="34" charset="0"/>
              </a:rPr>
              <a:t>  </a:t>
            </a:r>
            <a:br>
              <a:rPr lang="tr-TR" sz="2200" dirty="0">
                <a:effectLst/>
                <a:latin typeface="Arial Narrow" panose="020B0606020202030204" pitchFamily="34" charset="0"/>
                <a:ea typeface="Times New Roman" panose="02020603050405020304" pitchFamily="18" charset="0"/>
                <a:cs typeface="Arial" panose="020B0604020202020204" pitchFamily="34"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      gibi  şüpheli kokuların  gelmesi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11. Sürücünün aşırı terlemesi ya da sinirlilik hâli,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12. Araç içindeki şüpheli paketler, </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panose="020B0604020202020204" pitchFamily="34" charset="0"/>
                <a:ea typeface="Times New Roman" panose="02020603050405020304" pitchFamily="18" charset="0"/>
              </a:rPr>
              <a:t> </a:t>
            </a:r>
            <a:br>
              <a:rPr lang="tr-TR" sz="2200" dirty="0">
                <a:effectLst/>
                <a:latin typeface="Arial" panose="020B0604020202020204" pitchFamily="34"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cs typeface="Arial" panose="020B0604020202020204" pitchFamily="34" charset="0"/>
              </a:rPr>
              <a:t>Bunlar ve bunlar gibi durumlar özel güvenlik görevlilerinin araçların aranması konusunda dikkat etmesi gereken hususlardır. Bu gibi durumlar ile karşılaşıldığı durumlarda araçların bina ve tesislere girmesine izin verilmemeli, bu araçlar hakkındaki bilgileri en kısa zamanda kolluk kuvvetlerine bildirmelidirler</a:t>
            </a:r>
            <a:r>
              <a:rPr lang="tr-TR" sz="22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200" dirty="0">
                <a:effectLst/>
                <a:latin typeface="Times New Roman" panose="02020603050405020304" pitchFamily="18" charset="0"/>
                <a:ea typeface="Times New Roman" panose="02020603050405020304" pitchFamily="18" charset="0"/>
              </a:rPr>
            </a:br>
            <a:endParaRPr lang="tr-TR" sz="2200" dirty="0"/>
          </a:p>
        </p:txBody>
      </p:sp>
    </p:spTree>
    <p:extLst>
      <p:ext uri="{BB962C8B-B14F-4D97-AF65-F5344CB8AC3E}">
        <p14:creationId xmlns:p14="http://schemas.microsoft.com/office/powerpoint/2010/main" val="22781435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AA8B0-276B-3887-A6B9-E0A0E83794B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B77577C-54A1-83B2-9FA1-C1D20B1CCF6D}"/>
              </a:ext>
            </a:extLst>
          </p:cNvPr>
          <p:cNvSpPr>
            <a:spLocks noGrp="1"/>
          </p:cNvSpPr>
          <p:nvPr>
            <p:ph type="ctrTitle"/>
          </p:nvPr>
        </p:nvSpPr>
        <p:spPr>
          <a:xfrm>
            <a:off x="647700" y="457200"/>
            <a:ext cx="10896600" cy="6248399"/>
          </a:xfrm>
        </p:spPr>
        <p:txBody>
          <a:bodyPr>
            <a:noAutofit/>
          </a:bodyPr>
          <a:lstStyle/>
          <a:p>
            <a:pPr algn="l" fontAlgn="base"/>
            <a:r>
              <a:rPr lang="tr-TR" sz="24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Şüpheli Araçlar ve Kontrolünde Dikkat Edilecek Hususlar</a:t>
            </a:r>
            <a:br>
              <a:rPr lang="tr-TR" sz="2400" dirty="0">
                <a:effectLst/>
                <a:latin typeface="Times New Roman" panose="02020603050405020304" pitchFamily="18"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r>
              <a:rPr lang="tr-TR" sz="2400" dirty="0">
                <a:solidFill>
                  <a:srgbClr val="FFFF00"/>
                </a:solidFill>
                <a:effectLst/>
                <a:latin typeface="Times New Roman" panose="02020603050405020304" pitchFamily="18" charset="0"/>
                <a:ea typeface="Times New Roman" panose="02020603050405020304" pitchFamily="18" charset="0"/>
              </a:rPr>
              <a:t>  </a:t>
            </a:r>
            <a:r>
              <a:rPr lang="tr-TR" sz="24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Şüpheli araçların kontrolünde aşağıda ifade edilen hususlara dikkat  </a:t>
            </a:r>
            <a:br>
              <a:rPr lang="tr-TR" sz="24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br>
            <a:r>
              <a:rPr lang="tr-TR" sz="24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edilmesi gerekmektedir: </a:t>
            </a:r>
            <a:br>
              <a:rPr lang="tr-TR" sz="2400" dirty="0">
                <a:effectLst/>
                <a:latin typeface="Times New Roman" panose="02020603050405020304" pitchFamily="18" charset="0"/>
                <a:ea typeface="Times New Roman" panose="02020603050405020304" pitchFamily="18" charset="0"/>
              </a:rPr>
            </a:br>
            <a:r>
              <a:rPr lang="tr-TR" sz="2400" dirty="0">
                <a:solidFill>
                  <a:srgbClr val="FFFF00"/>
                </a:solidFill>
                <a:effectLst/>
                <a:latin typeface="Times New Roman" panose="02020603050405020304" pitchFamily="18" charset="0"/>
                <a:ea typeface="Times New Roman" panose="02020603050405020304" pitchFamily="18" charset="0"/>
              </a:rPr>
              <a:t>*</a:t>
            </a: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Arama esnasında özel güvenlik görevlisi öncelikle kendi can ve iş  </a:t>
            </a:r>
            <a:br>
              <a:rPr lang="tr-TR" sz="2400" dirty="0">
                <a:effectLst/>
                <a:latin typeface="Arial Narrow" panose="020B0606020202030204" pitchFamily="34" charset="0"/>
                <a:ea typeface="Calibri" panose="020F0502020204030204" pitchFamily="34" charset="0"/>
                <a:cs typeface="Arial" panose="020B0604020202020204" pitchFamily="34" charset="0"/>
              </a:rPr>
            </a:br>
            <a:r>
              <a:rPr lang="tr-TR" sz="2400" dirty="0">
                <a:effectLst/>
                <a:latin typeface="Arial Narrow" panose="020B0606020202030204" pitchFamily="34" charset="0"/>
                <a:ea typeface="Calibri" panose="020F0502020204030204" pitchFamily="34" charset="0"/>
                <a:cs typeface="Arial" panose="020B0604020202020204" pitchFamily="34" charset="0"/>
              </a:rPr>
              <a:t>   güvenliğini sağlamalı, sakin ve dikkatli olmalıdır,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Özel güvenlik alanına giriş-çıkış yapan tüm araçlar kaydedilmelidir,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Park yerleri gezilmeli ve çalıntı araç olup olmadığı kontrol   </a:t>
            </a:r>
            <a:br>
              <a:rPr lang="tr-TR" sz="2400" dirty="0">
                <a:effectLst/>
                <a:latin typeface="Arial Narrow" panose="020B0606020202030204" pitchFamily="34" charset="0"/>
                <a:ea typeface="Calibri" panose="020F0502020204030204" pitchFamily="34" charset="0"/>
                <a:cs typeface="Arial" panose="020B0604020202020204" pitchFamily="34" charset="0"/>
              </a:rPr>
            </a:br>
            <a:r>
              <a:rPr lang="tr-TR" sz="2400" dirty="0">
                <a:effectLst/>
                <a:latin typeface="Arial Narrow" panose="020B0606020202030204" pitchFamily="34" charset="0"/>
                <a:ea typeface="Calibri" panose="020F0502020204030204" pitchFamily="34" charset="0"/>
                <a:cs typeface="Arial" panose="020B0604020202020204" pitchFamily="34" charset="0"/>
              </a:rPr>
              <a:t>   edilmelidir,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Aynı noktada uzun sure park eden araçlar ile her gün aynı yerde park </a:t>
            </a:r>
            <a:br>
              <a:rPr lang="tr-TR" sz="2400" dirty="0">
                <a:effectLst/>
                <a:latin typeface="Arial Narrow" panose="020B0606020202030204" pitchFamily="34" charset="0"/>
                <a:ea typeface="Calibri" panose="020F0502020204030204" pitchFamily="34" charset="0"/>
                <a:cs typeface="Arial" panose="020B0604020202020204" pitchFamily="34" charset="0"/>
              </a:rPr>
            </a:br>
            <a:r>
              <a:rPr lang="tr-TR" sz="2400" dirty="0">
                <a:effectLst/>
                <a:latin typeface="Arial Narrow" panose="020B0606020202030204" pitchFamily="34" charset="0"/>
                <a:ea typeface="Calibri" panose="020F0502020204030204" pitchFamily="34" charset="0"/>
                <a:cs typeface="Arial" panose="020B0604020202020204" pitchFamily="34" charset="0"/>
              </a:rPr>
              <a:t>   eden araçlar kontrol edilmelidir,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Terör faaliyetlerinde kullanılan araçlar genellikle çalıntı ve kayıp     </a:t>
            </a:r>
            <a:br>
              <a:rPr lang="tr-TR" sz="2400" dirty="0">
                <a:effectLst/>
                <a:latin typeface="Arial Narrow" panose="020B0606020202030204" pitchFamily="34" charset="0"/>
                <a:ea typeface="Calibri" panose="020F0502020204030204" pitchFamily="34" charset="0"/>
                <a:cs typeface="Arial" panose="020B0604020202020204" pitchFamily="34" charset="0"/>
              </a:rPr>
            </a:br>
            <a:r>
              <a:rPr lang="tr-TR" sz="2400" dirty="0">
                <a:effectLst/>
                <a:latin typeface="Arial Narrow" panose="020B0606020202030204" pitchFamily="34" charset="0"/>
                <a:ea typeface="Calibri" panose="020F0502020204030204" pitchFamily="34" charset="0"/>
                <a:cs typeface="Arial" panose="020B0604020202020204" pitchFamily="34" charset="0"/>
              </a:rPr>
              <a:t>   araç oldukları için, araç tescil bilgileri kontrol edilmeli, plaka   </a:t>
            </a:r>
            <a:br>
              <a:rPr lang="tr-TR" sz="2400" dirty="0">
                <a:effectLst/>
                <a:latin typeface="Arial Narrow" panose="020B0606020202030204" pitchFamily="34" charset="0"/>
                <a:ea typeface="Calibri" panose="020F0502020204030204" pitchFamily="34" charset="0"/>
                <a:cs typeface="Arial" panose="020B0604020202020204" pitchFamily="34" charset="0"/>
              </a:rPr>
            </a:br>
            <a:r>
              <a:rPr lang="tr-TR" sz="2400" dirty="0">
                <a:effectLst/>
                <a:latin typeface="Arial Narrow" panose="020B0606020202030204" pitchFamily="34" charset="0"/>
                <a:ea typeface="Calibri" panose="020F0502020204030204" pitchFamily="34" charset="0"/>
                <a:cs typeface="Arial" panose="020B0604020202020204" pitchFamily="34" charset="0"/>
              </a:rPr>
              <a:t>   kontrolü yapılmalıdır,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Arial" panose="020B0604020202020204" pitchFamily="34" charset="0"/>
              </a:rPr>
              <a:t>Araç kontrolleri esnasında sürücünün ya da araçta bulunan kişilerin </a:t>
            </a:r>
            <a:br>
              <a:rPr lang="tr-TR" sz="2400" dirty="0">
                <a:effectLst/>
                <a:latin typeface="Arial Narrow" panose="020B0606020202030204" pitchFamily="34" charset="0"/>
                <a:ea typeface="Calibri" panose="020F0502020204030204" pitchFamily="34" charset="0"/>
                <a:cs typeface="Arial" panose="020B0604020202020204" pitchFamily="34" charset="0"/>
              </a:rPr>
            </a:br>
            <a:r>
              <a:rPr lang="tr-TR" sz="2400" dirty="0">
                <a:effectLst/>
                <a:latin typeface="Arial Narrow" panose="020B0606020202030204" pitchFamily="34" charset="0"/>
                <a:ea typeface="Calibri" panose="020F0502020204030204" pitchFamily="34" charset="0"/>
                <a:cs typeface="Arial" panose="020B0604020202020204" pitchFamily="34" charset="0"/>
              </a:rPr>
              <a:t>   aşırı terlemesi veya sinirli hareketlerde bulunması suçluluk   </a:t>
            </a:r>
            <a:br>
              <a:rPr lang="tr-TR" sz="2400" dirty="0">
                <a:effectLst/>
                <a:latin typeface="Arial Narrow" panose="020B0606020202030204" pitchFamily="34" charset="0"/>
                <a:ea typeface="Calibri" panose="020F0502020204030204" pitchFamily="34" charset="0"/>
                <a:cs typeface="Arial" panose="020B0604020202020204" pitchFamily="34" charset="0"/>
              </a:rPr>
            </a:br>
            <a:r>
              <a:rPr lang="tr-TR" sz="2400" dirty="0">
                <a:effectLst/>
                <a:latin typeface="Arial Narrow" panose="020B0606020202030204" pitchFamily="34" charset="0"/>
                <a:ea typeface="Calibri" panose="020F0502020204030204" pitchFamily="34" charset="0"/>
                <a:cs typeface="Arial" panose="020B0604020202020204" pitchFamily="34" charset="0"/>
              </a:rPr>
              <a:t>   belirtisidir ve kimlik kontrollerinin yapılmasına özen gösterilmelidir, </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endParaRPr lang="tr-TR" sz="2400" dirty="0"/>
          </a:p>
        </p:txBody>
      </p:sp>
    </p:spTree>
    <p:extLst>
      <p:ext uri="{BB962C8B-B14F-4D97-AF65-F5344CB8AC3E}">
        <p14:creationId xmlns:p14="http://schemas.microsoft.com/office/powerpoint/2010/main" val="37355751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47174-7EEC-1D78-6BD8-51EE3D650F6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D30CD0A3-4D20-1306-6DF2-51BA32175FA6}"/>
              </a:ext>
            </a:extLst>
          </p:cNvPr>
          <p:cNvSpPr>
            <a:spLocks noGrp="1"/>
          </p:cNvSpPr>
          <p:nvPr>
            <p:ph type="ctrTitle"/>
          </p:nvPr>
        </p:nvSpPr>
        <p:spPr>
          <a:xfrm>
            <a:off x="-209006" y="478972"/>
            <a:ext cx="11926388" cy="5900056"/>
          </a:xfrm>
        </p:spPr>
        <p:txBody>
          <a:bodyPr>
            <a:noAutofit/>
          </a:bodyPr>
          <a:lstStyle/>
          <a:p>
            <a:pPr marL="1371600" lvl="3" fontAlgn="base">
              <a:lnSpc>
                <a:spcPct val="115000"/>
              </a:lnSpc>
            </a:pPr>
            <a:r>
              <a:rPr lang="tr-TR" sz="2800" dirty="0">
                <a:solidFill>
                  <a:srgbClr val="FFFF00"/>
                </a:solidFill>
                <a:effectLst/>
                <a:latin typeface="Arial Narrow" panose="020B0606020202030204" pitchFamily="34" charset="0"/>
                <a:ea typeface="Calibri" panose="020F0502020204030204" pitchFamily="34" charset="0"/>
                <a:cs typeface="Arial" panose="020B0604020202020204" pitchFamily="34" charset="0"/>
              </a:rPr>
              <a:t>*</a:t>
            </a:r>
            <a:r>
              <a:rPr lang="tr-TR" sz="2800" dirty="0">
                <a:solidFill>
                  <a:schemeClr val="tx1"/>
                </a:solidFill>
                <a:effectLst/>
                <a:latin typeface="Arial Narrow" panose="020B0606020202030204" pitchFamily="34" charset="0"/>
                <a:ea typeface="Calibri" panose="020F0502020204030204" pitchFamily="34" charset="0"/>
                <a:cs typeface="Arial" panose="020B0604020202020204" pitchFamily="34" charset="0"/>
              </a:rPr>
              <a:t> Çalıntı araçlarda genellikle bir zorlama unsuru bulunur. Bu nedenle araç camlarında kırık, kapılarda zorlama belirtisi olup olmadığı kontrol edilmelidir, </a:t>
            </a:r>
            <a:br>
              <a:rPr lang="tr-TR"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tr-TR"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tx1"/>
                </a:solidFill>
                <a:effectLst/>
                <a:latin typeface="Arial Narrow" panose="020B0606020202030204" pitchFamily="34" charset="0"/>
                <a:ea typeface="Calibri" panose="020F0502020204030204" pitchFamily="34" charset="0"/>
                <a:cs typeface="Arial" panose="020B0604020202020204" pitchFamily="34" charset="0"/>
              </a:rPr>
              <a:t>Aşırı alçak lastikli araçların bomba yüklü olma ihtimali bulunduğu için yükleri kontrol edilmelidir, </a:t>
            </a:r>
            <a:br>
              <a:rPr lang="tr-TR"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tx1"/>
                </a:solidFill>
                <a:effectLst/>
                <a:latin typeface="Arial Narrow" panose="020B0606020202030204" pitchFamily="34" charset="0"/>
                <a:ea typeface="Calibri" panose="020F0502020204030204" pitchFamily="34" charset="0"/>
                <a:cs typeface="Arial" panose="020B0604020202020204" pitchFamily="34" charset="0"/>
              </a:rPr>
              <a:t>Araç içerisinde silah, suç aletleri, şüpheli kokuların varlığı kontrol edilmelidir.  </a:t>
            </a:r>
            <a:br>
              <a:rPr lang="tr-TR"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chemeClr val="tx1"/>
                </a:solidFill>
                <a:effectLst/>
                <a:latin typeface="Arial Narrow" panose="020B0606020202030204" pitchFamily="34" charset="0"/>
                <a:ea typeface="Times New Roman" panose="02020603050405020304" pitchFamily="18" charset="0"/>
                <a:cs typeface="Arial" panose="020B0604020202020204" pitchFamily="34" charset="0"/>
              </a:rPr>
              <a:t>       Özellikle otopark barındıran ya da araçların sıkça giriş çıkış yaptığı tesislerde araçların kontrolü ve risk faktörü taşıyan araçlara karşı alınması gereken önlemler oldukça önemlidir. Bu durumlarda özel güvenlik görevlileri araçların aranması ve şüpheli araçlara karşı önlem alınması gereken durumlar ile ilgili bilgi sahibi olmalı ve araç durdurma ve arama prosedürlerine hâkim olmalıdırlar. </a:t>
            </a:r>
            <a:endParaRPr lang="tr-TR" sz="2200" dirty="0"/>
          </a:p>
        </p:txBody>
      </p:sp>
    </p:spTree>
    <p:extLst>
      <p:ext uri="{BB962C8B-B14F-4D97-AF65-F5344CB8AC3E}">
        <p14:creationId xmlns:p14="http://schemas.microsoft.com/office/powerpoint/2010/main" val="31850540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D2320-EA6A-DE9B-5B2A-5A456259B16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BB7743F-38D9-5F7A-539F-19671B07E479}"/>
              </a:ext>
            </a:extLst>
          </p:cNvPr>
          <p:cNvSpPr>
            <a:spLocks noGrp="1"/>
          </p:cNvSpPr>
          <p:nvPr>
            <p:ph type="ctrTitle"/>
          </p:nvPr>
        </p:nvSpPr>
        <p:spPr>
          <a:xfrm>
            <a:off x="556260" y="2560320"/>
            <a:ext cx="10896600" cy="2830283"/>
          </a:xfrm>
        </p:spPr>
        <p:txBody>
          <a:bodyPr>
            <a:noAutofit/>
          </a:bodyPr>
          <a:lstStyle/>
          <a:p>
            <a:pPr algn="l" fontAlgn="base"/>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br>
              <a:rPr lang="tr-TR" sz="2400" dirty="0">
                <a:effectLst/>
                <a:latin typeface="Times New Roman" panose="02020603050405020304" pitchFamily="18"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r>
              <a:rPr lang="tr-TR" sz="24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40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
        <p:nvSpPr>
          <p:cNvPr id="6" name="Metin kutusu 5">
            <a:extLst>
              <a:ext uri="{FF2B5EF4-FFF2-40B4-BE49-F238E27FC236}">
                <a16:creationId xmlns:a16="http://schemas.microsoft.com/office/drawing/2014/main" id="{31AD640D-E1BE-71CC-2F8A-E77E88C5EC43}"/>
              </a:ext>
            </a:extLst>
          </p:cNvPr>
          <p:cNvSpPr txBox="1"/>
          <p:nvPr/>
        </p:nvSpPr>
        <p:spPr>
          <a:xfrm>
            <a:off x="1034143" y="797510"/>
            <a:ext cx="10123714" cy="5262979"/>
          </a:xfrm>
          <a:prstGeom prst="rect">
            <a:avLst/>
          </a:prstGeom>
          <a:noFill/>
        </p:spPr>
        <p:txBody>
          <a:bodyPr wrap="square">
            <a:spAutoFit/>
          </a:bodyPr>
          <a:lstStyle/>
          <a:p>
            <a:r>
              <a:rPr lang="tr-TR" sz="2400" b="1" dirty="0">
                <a:solidFill>
                  <a:srgbClr val="FFFF00"/>
                </a:solidFill>
                <a:effectLst/>
                <a:highlight>
                  <a:srgbClr val="000080"/>
                </a:highlight>
                <a:latin typeface="Arial" panose="020B0604020202020204" pitchFamily="34" charset="0"/>
                <a:ea typeface="Times New Roman" panose="02020603050405020304" pitchFamily="18" charset="0"/>
              </a:rPr>
              <a:t>                      Şüpheli Paket veya Madde                    </a:t>
            </a:r>
            <a:r>
              <a:rPr lang="tr-TR" sz="2400" dirty="0">
                <a:solidFill>
                  <a:srgbClr val="FFFF00"/>
                </a:solidFill>
                <a:effectLst/>
                <a:highlight>
                  <a:srgbClr val="000080"/>
                </a:highlight>
                <a:latin typeface="Arial" panose="020B0604020202020204" pitchFamily="34" charset="0"/>
                <a:ea typeface="Times New Roman" panose="02020603050405020304" pitchFamily="18" charset="0"/>
              </a:rPr>
              <a:t> </a:t>
            </a:r>
            <a:br>
              <a:rPr lang="tr-TR" sz="2400" dirty="0">
                <a:solidFill>
                  <a:srgbClr val="FFFF00"/>
                </a:solidFill>
                <a:effectLst/>
                <a:highlight>
                  <a:srgbClr val="C0C0C0"/>
                </a:highlight>
                <a:latin typeface="Arial" panose="020B0604020202020204" pitchFamily="34"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Bomba mekanizmaları çeşitli şekillerde hazırlanabilmektedir. Hazırlanan bomba düzenekleri dışarıdan bakıldığında fark edilmeyecek ve dikkat çekmeyecek bir şekilde hazırlanabilmektedir. Bundan dolayı, şüpheli görünen paket ya da eşyalara dikkatli yaklaşılması gerekmektedir.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Arial" panose="020B0604020202020204" pitchFamily="34" charset="0"/>
              </a:rPr>
              <a:t>Bomba tehditleri sonrasında şüpheli olan her araca, çantaya veya pakete temkinli yaklaşılmalıdır.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Arial" panose="020B0604020202020204" pitchFamily="34" charset="0"/>
              </a:rPr>
              <a:t>Aksi takdirde paketteki ateşleme mekanizması istenmeden devreye sokulabilir ve patlama gerçekleşebilir. </a:t>
            </a:r>
            <a:br>
              <a:rPr lang="tr-TR" sz="2400" dirty="0">
                <a:effectLst/>
                <a:latin typeface="Times New Roman" panose="02020603050405020304" pitchFamily="18" charset="0"/>
                <a:ea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Arial" panose="020B0604020202020204" pitchFamily="34" charset="0"/>
              </a:rPr>
              <a:t>Bir paketin bomba olup olmayacağına dair bazı ip uçları olabilmektedir. Örneğin, şüpheli paketin etrafında kablo, elektronik cihaz gibi malzemeler bombanın teçhizatında kullanılmış olabilir. Ayrıca bu şüpheli paket, insanların yoğun olduğu bir bölgede ya da maddi kayıp açısından daha çok zarar verebileceği bir yerde ise bomba olma olasılığı daha da artacaktır</a:t>
            </a:r>
            <a:endParaRPr lang="tr-TR" sz="2400" dirty="0"/>
          </a:p>
        </p:txBody>
      </p:sp>
    </p:spTree>
    <p:extLst>
      <p:ext uri="{BB962C8B-B14F-4D97-AF65-F5344CB8AC3E}">
        <p14:creationId xmlns:p14="http://schemas.microsoft.com/office/powerpoint/2010/main" val="24391775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0D5A3-2E9B-DF35-1C16-EAE8AD0946E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6E65A7B-81E6-8483-D3A2-1B0C3F539EB1}"/>
              </a:ext>
            </a:extLst>
          </p:cNvPr>
          <p:cNvSpPr>
            <a:spLocks noGrp="1"/>
          </p:cNvSpPr>
          <p:nvPr>
            <p:ph type="ctrTitle"/>
          </p:nvPr>
        </p:nvSpPr>
        <p:spPr>
          <a:xfrm>
            <a:off x="647700" y="696687"/>
            <a:ext cx="10896600" cy="6161313"/>
          </a:xfrm>
        </p:spPr>
        <p:txBody>
          <a:bodyPr>
            <a:noAutofit/>
          </a:bodyPr>
          <a:lstStyle/>
          <a:p>
            <a:pPr algn="l" fontAlgn="base"/>
            <a:r>
              <a:rPr lang="tr-TR" sz="24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18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4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Böyle bir durumda özel güvenlik görevlisinin atması gereken ilk adımlar şu şekilde olmalıdır: </a:t>
            </a:r>
            <a:br>
              <a:rPr lang="tr-TR" sz="24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b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Sakinliğini korumalıdır.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Şüpheli araca ya da pakete kesinlikle dokunmamalıdır, kurcalamamalıdır veya taşımamalıdır.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Amirlerine haber vermelidir. Tesisin güvenlik prosedürlerini yerine getirmelidir.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Kolluk kuvvetlerine haber vermelidir.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Hiçbir şekilde şüpheli paketin üzeri kum veya halı gibi maddeler ile kapatılmamalıdır.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Bulunan bölgede barınak hazırlanmalı ya da bina tahliye konusunda hazırlık yapılmalı.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Başka şüpheli paketler ve tehditlerin olabileceği doğrultusunda hareket edin. </a:t>
            </a: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28500476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2CDE5-50C4-B533-A49E-8F195CF2ADF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E93A6B1-FCA7-3159-349E-E4114B75E686}"/>
              </a:ext>
            </a:extLst>
          </p:cNvPr>
          <p:cNvSpPr>
            <a:spLocks noGrp="1"/>
          </p:cNvSpPr>
          <p:nvPr>
            <p:ph type="ctrTitle"/>
          </p:nvPr>
        </p:nvSpPr>
        <p:spPr>
          <a:xfrm>
            <a:off x="647700" y="304800"/>
            <a:ext cx="10896600" cy="7162799"/>
          </a:xfrm>
        </p:spPr>
        <p:txBody>
          <a:bodyPr>
            <a:noAutofit/>
          </a:bodyPr>
          <a:lstStyle/>
          <a:p>
            <a:pPr algn="l" fontAlgn="base"/>
            <a:r>
              <a:rPr lang="tr-TR" sz="28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Şüpheli Paket nasıl anlaşılır, şüpheli paket görünce </a:t>
            </a:r>
            <a:br>
              <a:rPr lang="tr-TR" sz="28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br>
            <a:r>
              <a:rPr lang="tr-TR" sz="2800" b="1"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ne  yapmalı?</a:t>
            </a:r>
            <a:r>
              <a:rPr lang="tr-TR" sz="28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800" dirty="0">
                <a:effectLst/>
                <a:latin typeface="Times New Roman" panose="02020603050405020304" pitchFamily="18" charset="0"/>
                <a:ea typeface="Times New Roman" panose="02020603050405020304" pitchFamily="18" charset="0"/>
              </a:rPr>
            </a:br>
            <a:r>
              <a:rPr lang="tr-TR" sz="2800" b="1" dirty="0">
                <a:solidFill>
                  <a:srgbClr val="FFFF00"/>
                </a:solidFill>
                <a:effectLst/>
                <a:latin typeface="Arial" panose="020B0604020202020204" pitchFamily="34" charset="0"/>
                <a:ea typeface="Times New Roman" panose="02020603050405020304" pitchFamily="18" charset="0"/>
              </a:rPr>
              <a:t> </a:t>
            </a:r>
            <a:r>
              <a:rPr lang="tr-TR" sz="2800" b="1" dirty="0">
                <a:solidFill>
                  <a:srgbClr val="FFFF00"/>
                </a:solidFill>
                <a:effectLst/>
                <a:latin typeface="Arial Narrow" panose="020B0606020202030204" pitchFamily="34" charset="0"/>
                <a:ea typeface="Times New Roman" panose="02020603050405020304" pitchFamily="18" charset="0"/>
                <a:cs typeface="Arial Narrow" panose="020B0606020202030204" pitchFamily="34" charset="0"/>
              </a:rPr>
              <a:t>Şü</a:t>
            </a:r>
            <a:r>
              <a:rPr lang="tr-TR" sz="28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pheli paketin </a:t>
            </a:r>
            <a:r>
              <a:rPr lang="tr-TR" sz="2800" b="1" dirty="0">
                <a:solidFill>
                  <a:srgbClr val="FFFF00"/>
                </a:solidFill>
                <a:effectLst/>
                <a:latin typeface="Arial Narrow" panose="020B0606020202030204" pitchFamily="34" charset="0"/>
                <a:ea typeface="Times New Roman" panose="02020603050405020304" pitchFamily="18" charset="0"/>
                <a:cs typeface="Arial Narrow" panose="020B0606020202030204" pitchFamily="34" charset="0"/>
              </a:rPr>
              <a:t>ö</a:t>
            </a:r>
            <a:r>
              <a:rPr lang="tr-TR" sz="28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zellikleri;</a:t>
            </a:r>
            <a:r>
              <a:rPr lang="tr-TR" sz="28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Dış kısmında herhangi bir toz maddesi bulunabilir.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Bilmediğiniz birinden gelmiştir.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Üstünden aşırı fazla pul vardır.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Kötü el yazısı ve yazım hataları vardır.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Adres yazımında hata olabilir.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Geri dönüş iadesinin bulunmaması.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Ağırlığı olağandan fazladır.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Sıfat ya da meslek adının yanlış yazımı.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Çok bilinen kelimelerin yanlış yazılması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Paket orantısızdır.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Paketten tuhaf koku geliyordur.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Tuhaf ambalaj garip kurdele ya da ip kullanılmıştır.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Ambalajda ‘kişiye’ ya da ‘özel’ gibi tuhaf ifadeler VARDIR.</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b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800" dirty="0"/>
          </a:p>
        </p:txBody>
      </p:sp>
    </p:spTree>
    <p:extLst>
      <p:ext uri="{BB962C8B-B14F-4D97-AF65-F5344CB8AC3E}">
        <p14:creationId xmlns:p14="http://schemas.microsoft.com/office/powerpoint/2010/main" val="3217395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056BF-5887-3FCD-455D-CF7C195CF19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05B177D-030E-922D-40AE-400554CC0DB1}"/>
              </a:ext>
            </a:extLst>
          </p:cNvPr>
          <p:cNvSpPr>
            <a:spLocks noGrp="1"/>
          </p:cNvSpPr>
          <p:nvPr>
            <p:ph type="ctrTitle"/>
          </p:nvPr>
        </p:nvSpPr>
        <p:spPr>
          <a:xfrm>
            <a:off x="411480" y="396240"/>
            <a:ext cx="11132820" cy="6187440"/>
          </a:xfrm>
        </p:spPr>
        <p:txBody>
          <a:bodyPr>
            <a:noAutofit/>
          </a:bodyPr>
          <a:lstStyle/>
          <a:p>
            <a:pPr algn="l"/>
            <a:r>
              <a:rPr lang="tr-TR" sz="2200" dirty="0">
                <a:solidFill>
                  <a:srgbClr val="FFFF00"/>
                </a:solidFill>
                <a:effectLst/>
                <a:latin typeface="Arial Narrow" panose="020B0606020202030204" pitchFamily="34" charset="0"/>
                <a:ea typeface="Times New Roman" panose="02020603050405020304" pitchFamily="18" charset="0"/>
              </a:rPr>
              <a:t>e). </a:t>
            </a:r>
            <a:r>
              <a:rPr lang="tr-TR" sz="2200" b="1" dirty="0">
                <a:solidFill>
                  <a:srgbClr val="FFFF00"/>
                </a:solidFill>
                <a:effectLst/>
                <a:latin typeface="Arial Narrow" panose="020B0606020202030204" pitchFamily="34" charset="0"/>
                <a:ea typeface="Times New Roman" panose="02020603050405020304" pitchFamily="18" charset="0"/>
              </a:rPr>
              <a:t>Siber Güvenlik:</a:t>
            </a:r>
            <a:r>
              <a:rPr lang="tr-TR" sz="2200" dirty="0">
                <a:solidFill>
                  <a:srgbClr val="FFFF00"/>
                </a:solidFill>
                <a:effectLst/>
                <a:latin typeface="Arial Narrow" panose="020B060602020203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İnternet üzerindeki kullanıcı davranışları ve dijital izler analiz edilerek şüpheli aktiviteler tespit edilir. Bu, siber saldırıları ve veri ihlallerini önlemeye yardımcı olur.</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   </a:t>
            </a:r>
            <a:r>
              <a:rPr lang="tr-TR" sz="2200" dirty="0">
                <a:solidFill>
                  <a:srgbClr val="00B0F0"/>
                </a:solidFill>
                <a:effectLst/>
                <a:latin typeface="Arial Narrow" panose="020B0606020202030204" pitchFamily="34" charset="0"/>
                <a:ea typeface="Times New Roman" panose="02020603050405020304" pitchFamily="18" charset="0"/>
              </a:rPr>
              <a:t>- Örnek: </a:t>
            </a:r>
            <a:r>
              <a:rPr lang="tr-TR" sz="2200" dirty="0">
                <a:effectLst/>
                <a:latin typeface="Arial Narrow" panose="020B0606020202030204" pitchFamily="34" charset="0"/>
                <a:ea typeface="Times New Roman" panose="02020603050405020304" pitchFamily="18" charset="0"/>
              </a:rPr>
              <a:t>Büyük teknoloji şirketleri, kullanıcı hesaplarının olağandışı giriş denemelerini izleyerek şüpheli aktiviteleri tespit eder.</a:t>
            </a:r>
            <a:br>
              <a:rPr lang="tr-TR" sz="2200" dirty="0">
                <a:effectLst/>
                <a:latin typeface="Times New Roman" panose="02020603050405020304" pitchFamily="18" charset="0"/>
                <a:ea typeface="Times New Roman" panose="02020603050405020304" pitchFamily="18" charset="0"/>
              </a:rPr>
            </a:br>
            <a:r>
              <a:rPr lang="tr-TR" sz="2200" dirty="0">
                <a:solidFill>
                  <a:srgbClr val="FFFF00"/>
                </a:solidFill>
                <a:effectLst/>
                <a:latin typeface="Arial Narrow" panose="020B0606020202030204" pitchFamily="34" charset="0"/>
                <a:ea typeface="Times New Roman" panose="02020603050405020304" pitchFamily="18" charset="0"/>
              </a:rPr>
              <a:t>f). </a:t>
            </a:r>
            <a:r>
              <a:rPr lang="tr-TR" sz="2200" b="1" dirty="0">
                <a:solidFill>
                  <a:srgbClr val="FFFF00"/>
                </a:solidFill>
                <a:effectLst/>
                <a:latin typeface="Arial Narrow" panose="020B0606020202030204" pitchFamily="34" charset="0"/>
                <a:ea typeface="Times New Roman" panose="02020603050405020304" pitchFamily="18" charset="0"/>
              </a:rPr>
              <a:t>Trafik Denetimleri:</a:t>
            </a:r>
            <a:r>
              <a:rPr lang="tr-TR" sz="2200" dirty="0">
                <a:solidFill>
                  <a:srgbClr val="FFFF00"/>
                </a:solidFill>
                <a:effectLst/>
                <a:latin typeface="Arial Narrow" panose="020B060602020203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Trafik polisi, sürücü davranışlarını ve araçları izleyerek şüpheli kişileri belirler. Bu, kaçakçılık ve diğer suç faaliyetlerini önlemeye yardımcı olur.</a:t>
            </a:r>
            <a:br>
              <a:rPr lang="tr-TR" sz="2200" dirty="0">
                <a:effectLst/>
                <a:latin typeface="Times New Roman" panose="02020603050405020304" pitchFamily="18" charset="0"/>
                <a:ea typeface="Times New Roman" panose="02020603050405020304" pitchFamily="18" charset="0"/>
              </a:rPr>
            </a:br>
            <a:r>
              <a:rPr lang="tr-TR" sz="2200" dirty="0">
                <a:solidFill>
                  <a:srgbClr val="00B0F0"/>
                </a:solidFill>
                <a:effectLst/>
                <a:latin typeface="Arial Narrow" panose="020B0606020202030204" pitchFamily="34" charset="0"/>
                <a:ea typeface="Times New Roman" panose="02020603050405020304" pitchFamily="18" charset="0"/>
              </a:rPr>
              <a:t>   - Örnek: </a:t>
            </a:r>
            <a:r>
              <a:rPr lang="tr-TR" sz="2200" dirty="0">
                <a:effectLst/>
                <a:latin typeface="Arial Narrow" panose="020B0606020202030204" pitchFamily="34" charset="0"/>
                <a:ea typeface="Times New Roman" panose="02020603050405020304" pitchFamily="18" charset="0"/>
              </a:rPr>
              <a:t>Trafik denetimlerinde, belirli saatlerde veya bölgelerde şüpheli araçlar durdurulup kontrol edilir.</a:t>
            </a:r>
            <a:br>
              <a:rPr lang="tr-TR" sz="2200" dirty="0">
                <a:effectLst/>
                <a:latin typeface="Times New Roman" panose="02020603050405020304" pitchFamily="18" charset="0"/>
                <a:ea typeface="Times New Roman" panose="02020603050405020304" pitchFamily="18" charset="0"/>
              </a:rPr>
            </a:br>
            <a:r>
              <a:rPr lang="tr-TR" sz="2200" dirty="0">
                <a:solidFill>
                  <a:srgbClr val="FFFF00"/>
                </a:solidFill>
                <a:effectLst/>
                <a:latin typeface="Arial Narrow" panose="020B0606020202030204" pitchFamily="34" charset="0"/>
                <a:ea typeface="Times New Roman" panose="02020603050405020304" pitchFamily="18" charset="0"/>
              </a:rPr>
              <a:t>g). </a:t>
            </a:r>
            <a:r>
              <a:rPr lang="tr-TR" sz="2200" b="1" dirty="0">
                <a:solidFill>
                  <a:srgbClr val="FFFF00"/>
                </a:solidFill>
                <a:effectLst/>
                <a:latin typeface="Arial Narrow" panose="020B0606020202030204" pitchFamily="34" charset="0"/>
                <a:ea typeface="Times New Roman" panose="02020603050405020304" pitchFamily="18" charset="0"/>
              </a:rPr>
              <a:t>Eğitim Kurumları:</a:t>
            </a:r>
            <a:r>
              <a:rPr lang="tr-TR" sz="2200" dirty="0">
                <a:solidFill>
                  <a:srgbClr val="FFFF00"/>
                </a:solidFill>
                <a:effectLst/>
                <a:latin typeface="Arial Narrow" panose="020B0606020202030204" pitchFamily="34" charset="0"/>
                <a:ea typeface="Times New Roman" panose="02020603050405020304" pitchFamily="18" charset="0"/>
              </a:rPr>
              <a:t> </a:t>
            </a:r>
            <a:r>
              <a:rPr lang="tr-TR" sz="2200" dirty="0">
                <a:effectLst/>
                <a:latin typeface="Arial Narrow" panose="020B0606020202030204" pitchFamily="34" charset="0"/>
                <a:ea typeface="Times New Roman" panose="02020603050405020304" pitchFamily="18" charset="0"/>
              </a:rPr>
              <a:t>Okullar ve üniversiteler, öğrenci davranışlarını izleyerek güvenlik tehditlerini ve şüpheli faaliyetleri tespit eder. Bu, okul güvenliğini artırmaya yardımcı olur.</a:t>
            </a:r>
            <a:br>
              <a:rPr lang="tr-TR" sz="2200" dirty="0">
                <a:effectLst/>
                <a:latin typeface="Times New Roman" panose="02020603050405020304" pitchFamily="18" charset="0"/>
                <a:ea typeface="Times New Roman" panose="02020603050405020304" pitchFamily="18" charset="0"/>
              </a:rPr>
            </a:br>
            <a:r>
              <a:rPr lang="tr-TR" sz="2200" dirty="0">
                <a:solidFill>
                  <a:srgbClr val="00B0F0"/>
                </a:solidFill>
                <a:effectLst/>
                <a:latin typeface="Arial Narrow" panose="020B0606020202030204" pitchFamily="34" charset="0"/>
                <a:ea typeface="Times New Roman" panose="02020603050405020304" pitchFamily="18" charset="0"/>
              </a:rPr>
              <a:t>   - Örnek: </a:t>
            </a:r>
            <a:r>
              <a:rPr lang="tr-TR" sz="2200" dirty="0">
                <a:effectLst/>
                <a:latin typeface="Arial Narrow" panose="020B0606020202030204" pitchFamily="34" charset="0"/>
                <a:ea typeface="Times New Roman" panose="02020603050405020304" pitchFamily="18" charset="0"/>
              </a:rPr>
              <a:t>Okul güvenlik ekipleri, şüpheli davranış sergileyen öğrencileri izleyerek potansiyel tehditleri belirler.</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Bu kullanım alanları, şüpheli profillemenin farklı sektörlerde nasıl uygulandığını ve güvenlik önlemlerinin nasıl geliştirildiğini gösterir. Ancak, bu tür profilleme uygulamalarının etik ve yasal boyutları dikkate alınmalı ve bireylerin haklarına saygı gösterilmelidir.</a:t>
            </a:r>
            <a:br>
              <a:rPr lang="tr-TR" sz="2200" dirty="0">
                <a:effectLst/>
                <a:latin typeface="Times New Roman" panose="02020603050405020304" pitchFamily="18" charset="0"/>
                <a:ea typeface="Times New Roman" panose="02020603050405020304" pitchFamily="18" charset="0"/>
              </a:rPr>
            </a:br>
            <a:endParaRPr lang="tr-TR" sz="2200" dirty="0"/>
          </a:p>
        </p:txBody>
      </p:sp>
    </p:spTree>
    <p:extLst>
      <p:ext uri="{BB962C8B-B14F-4D97-AF65-F5344CB8AC3E}">
        <p14:creationId xmlns:p14="http://schemas.microsoft.com/office/powerpoint/2010/main" val="27874006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12A06-7677-2E7C-38B4-4B7AE96B02F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6A619BF-19A1-1EB4-13B0-AC3A06AA83AE}"/>
              </a:ext>
            </a:extLst>
          </p:cNvPr>
          <p:cNvSpPr>
            <a:spLocks noGrp="1"/>
          </p:cNvSpPr>
          <p:nvPr>
            <p:ph type="ctrTitle"/>
          </p:nvPr>
        </p:nvSpPr>
        <p:spPr>
          <a:xfrm>
            <a:off x="647700" y="304800"/>
            <a:ext cx="10896600" cy="7162799"/>
          </a:xfrm>
        </p:spPr>
        <p:txBody>
          <a:bodyPr>
            <a:noAutofit/>
          </a:bodyPr>
          <a:lstStyle/>
          <a:p>
            <a:pPr algn="l" fontAlgn="base"/>
            <a:r>
              <a:rPr lang="tr-TR" sz="24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1800" b="1" dirty="0">
                <a:solidFill>
                  <a:srgbClr val="000000"/>
                </a:solidFill>
                <a:effectLst/>
                <a:latin typeface="Arial" panose="020B0604020202020204" pitchFamily="34" charset="0"/>
                <a:ea typeface="Times New Roman" panose="02020603050405020304" pitchFamily="18" charset="0"/>
              </a:rPr>
              <a:t> </a:t>
            </a:r>
            <a:r>
              <a:rPr lang="tr-TR" sz="2400" b="1" dirty="0">
                <a:effectLst/>
                <a:latin typeface="Arial" panose="020B060402020202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Arial" panose="020B0604020202020204" pitchFamily="34" charset="0"/>
              </a:rPr>
              <a:t>                                             </a:t>
            </a:r>
            <a:r>
              <a:rPr lang="tr-TR" sz="24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Şüpheli Paketler</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Şüpheli paketler; genelde posta ya da kurye yoluyla alınan, belirli göstergelere bağlı olarak şüphe uyandıran paketler ya da mektuplardır. Karışıklıklara bağlı olarak terörizm tehdidinin arttığı dönemlerde, bazı önemli kişi ve kurumları sabote etmek veya terör eylemi gerçekleştirmek amacıyla zaman zaman şüpheli postalar gönderilmektedir. </a:t>
            </a:r>
            <a:br>
              <a:rPr lang="tr-TR" sz="2400" dirty="0">
                <a:effectLst/>
                <a:latin typeface="Arial Narrow" panose="020B0606020202030204" pitchFamily="34" charset="0"/>
                <a:ea typeface="Times New Roman" panose="02020603050405020304" pitchFamily="18" charset="0"/>
                <a:cs typeface="Arial" panose="020B0604020202020204" pitchFamily="34" charset="0"/>
              </a:rPr>
            </a:b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Şüpheli paketlere karşı tetikte olmak önemlidir fakat bir mektubun ya da paketin patlayıcı bir cihaz, kimyasal, biyolojik ajan ya da radyoaktif bir madde içermesi son derece nadir meydana gelen durumlardır. İncelemeler sonucunda genellikle bu postaların korku ve panik yaratmak amacıyla gönderilmiş, herhangi bir tehdit içermeyen aldatmaya yönelik postalar olduğu anlaşılmaktadır.</a:t>
            </a:r>
            <a:r>
              <a:rPr lang="tr-TR" sz="2400" dirty="0">
                <a:effectLst/>
                <a:latin typeface="Arial" panose="020B0604020202020204" pitchFamily="34" charset="0"/>
                <a:ea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Arial Narrow" panose="020B0606020202030204" pitchFamily="34" charset="0"/>
              </a:rPr>
              <a:t> </a:t>
            </a:r>
            <a:br>
              <a:rPr lang="tr-TR" sz="2400" dirty="0">
                <a:effectLst/>
                <a:latin typeface="Times New Roman" panose="02020603050405020304" pitchFamily="18" charset="0"/>
                <a:ea typeface="Times New Roman" panose="02020603050405020304" pitchFamily="18" charset="0"/>
              </a:rPr>
            </a:br>
            <a:br>
              <a:rPr lang="tr-TR" sz="40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31065069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a:extLst>
            <a:ext uri="{FF2B5EF4-FFF2-40B4-BE49-F238E27FC236}">
              <a16:creationId xmlns:a16="http://schemas.microsoft.com/office/drawing/2014/main" id="{F8B559D8-D98B-2485-2CD1-C225C85662DF}"/>
            </a:ext>
          </a:extLst>
        </p:cNvPr>
        <p:cNvGrpSpPr/>
        <p:nvPr/>
      </p:nvGrpSpPr>
      <p:grpSpPr>
        <a:xfrm>
          <a:off x="0" y="0"/>
          <a:ext cx="0" cy="0"/>
          <a:chOff x="0" y="0"/>
          <a:chExt cx="0" cy="0"/>
        </a:xfrm>
      </p:grpSpPr>
      <p:sp useBgFill="1">
        <p:nvSpPr>
          <p:cNvPr id="2060" name="Rectangle 2059">
            <a:extLst>
              <a:ext uri="{FF2B5EF4-FFF2-40B4-BE49-F238E27FC236}">
                <a16:creationId xmlns:a16="http://schemas.microsoft.com/office/drawing/2014/main" id="{BC052280-388E-4151-A1EB-5236D4FCC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01943D9-BF39-EBCF-2D7F-21C9B7B32059}"/>
              </a:ext>
            </a:extLst>
          </p:cNvPr>
          <p:cNvSpPr>
            <a:spLocks noChangeArrowheads="1"/>
          </p:cNvSpPr>
          <p:nvPr/>
        </p:nvSpPr>
        <p:spPr bwMode="auto">
          <a:xfrm>
            <a:off x="913796" y="927100"/>
            <a:ext cx="3418766" cy="46164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defTabSz="914400" fontAlgn="base">
              <a:lnSpc>
                <a:spcPct val="90000"/>
              </a:lnSpc>
              <a:spcBef>
                <a:spcPct val="0"/>
              </a:spcBef>
              <a:spcAft>
                <a:spcPts val="600"/>
              </a:spcAft>
              <a:buClrTx/>
              <a:buSzTx/>
              <a:tabLst/>
            </a:pPr>
            <a:endParaRPr kumimoji="0" lang="tr-TR"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lang="tr-TR" altLang="tr-TR" sz="3400" b="1" cap="all" dirty="0">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kumimoji="0" lang="tr-TR"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lang="tr-TR" altLang="tr-TR" sz="3400" b="1" cap="all" dirty="0">
              <a:solidFill>
                <a:srgbClr val="FFFF00"/>
              </a:solidFill>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Patlayıcı</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Cihazlar</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p>
          <a:p>
            <a:pPr marL="0" marR="0" lvl="0" indent="0" algn="ctr" defTabSz="914400" fontAlgn="base">
              <a:lnSpc>
                <a:spcPct val="90000"/>
              </a:lnSpc>
              <a:spcBef>
                <a:spcPct val="0"/>
              </a:spcBef>
              <a:spcAft>
                <a:spcPts val="600"/>
              </a:spcAft>
              <a:buClrTx/>
              <a:buSzTx/>
              <a:tabLst/>
            </a:pPr>
            <a:endParaRPr kumimoji="0" lang="en-US"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p:txBody>
      </p:sp>
      <p:cxnSp>
        <p:nvCxnSpPr>
          <p:cNvPr id="2062" name="Straight Connector 2061">
            <a:extLst>
              <a:ext uri="{FF2B5EF4-FFF2-40B4-BE49-F238E27FC236}">
                <a16:creationId xmlns:a16="http://schemas.microsoft.com/office/drawing/2014/main" id="{744251C3-E720-4363-8AF0-20AD319374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301359"/>
            <a:ext cx="0" cy="191135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85AB3976-FF6A-0A34-3B1F-AF0332EF53C5}"/>
              </a:ext>
            </a:extLst>
          </p:cNvPr>
          <p:cNvSpPr>
            <a:spLocks noChangeArrowheads="1"/>
          </p:cNvSpPr>
          <p:nvPr/>
        </p:nvSpPr>
        <p:spPr bwMode="auto">
          <a:xfrm>
            <a:off x="4976030" y="1120775"/>
            <a:ext cx="7047567" cy="461645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Autofit/>
          </a:bodyPr>
          <a:lstStyle/>
          <a:p>
            <a:pPr marL="0" marR="0" lvl="0" indent="-228600" defTabSz="914400" fontAlgn="base">
              <a:lnSpc>
                <a:spcPct val="120000"/>
              </a:lnSpc>
              <a:spcBef>
                <a:spcPct val="0"/>
              </a:spcBef>
              <a:spcAft>
                <a:spcPts val="600"/>
              </a:spcAft>
              <a:buClrTx/>
              <a:buSzTx/>
              <a:buFont typeface="Arial" panose="020B0604020202020204" pitchFamily="34" charset="0"/>
              <a:buChar char="•"/>
              <a:tabLst/>
            </a:pP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Patlayıcı</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cihaz</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içeren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şüpheli</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paketler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birçok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şekilde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olabilir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Bu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paketler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kabarık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mektup</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küçük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veya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büyük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paket</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bavul</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mutfak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tüpü</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kadar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büyük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veya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ampul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kadar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küçük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sıradan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eşya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olabilir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p>
          <a:p>
            <a:pPr marL="0" marR="0" lvl="0" indent="-228600" defTabSz="914400" fontAlgn="base">
              <a:lnSpc>
                <a:spcPct val="120000"/>
              </a:lnSpc>
              <a:spcBef>
                <a:spcPct val="0"/>
              </a:spcBef>
              <a:spcAft>
                <a:spcPts val="600"/>
              </a:spcAft>
              <a:buClrTx/>
              <a:buSzTx/>
              <a:buFont typeface="Arial" panose="020B0604020202020204" pitchFamily="34" charset="0"/>
              <a:buChar char="•"/>
              <a:tabLst/>
            </a:pP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Patlayıcı</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cihazın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infilak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etmesi</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için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hazırlanmış</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tetik</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mekanizması</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genelde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postanın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mektubun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açılma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eylemiyle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bağlantılı</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olduğu</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için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bu</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tür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paketlere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temas</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minimuma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indirilmelidir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Paketin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varış</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noktasına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kadar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sağlam</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şekilde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gelmiş</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olması</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göz</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önüne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alındığında</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yetkililer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gelene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kadar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paketi</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olduğu</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yerde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kendi</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haline</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bırakmanın</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tehlikeyi</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artırmayacağı</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düşünülebilir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latin typeface="Arial" panose="020B0604020202020204" pitchFamily="34" charset="0"/>
                <a:cs typeface="Arial" panose="020B0604020202020204" pitchFamily="34" charset="0"/>
              </a:rPr>
              <a:t>. </a:t>
            </a:r>
          </a:p>
        </p:txBody>
      </p:sp>
      <p:pic>
        <p:nvPicPr>
          <p:cNvPr id="2055" name="Resim 1" descr="Bomba Görseli">
            <a:extLst>
              <a:ext uri="{FF2B5EF4-FFF2-40B4-BE49-F238E27FC236}">
                <a16:creationId xmlns:a16="http://schemas.microsoft.com/office/drawing/2014/main" id="{29D49E10-047C-3897-5F5B-449E8D6E31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314450"/>
            <a:ext cx="2415403" cy="1767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20450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a:extLst>
            <a:ext uri="{FF2B5EF4-FFF2-40B4-BE49-F238E27FC236}">
              <a16:creationId xmlns:a16="http://schemas.microsoft.com/office/drawing/2014/main" id="{63EFBE88-E910-8979-E15B-AF9BA59AB9EC}"/>
            </a:ext>
          </a:extLst>
        </p:cNvPr>
        <p:cNvGrpSpPr/>
        <p:nvPr/>
      </p:nvGrpSpPr>
      <p:grpSpPr>
        <a:xfrm>
          <a:off x="0" y="0"/>
          <a:ext cx="0" cy="0"/>
          <a:chOff x="0" y="0"/>
          <a:chExt cx="0" cy="0"/>
        </a:xfrm>
      </p:grpSpPr>
      <p:sp useBgFill="1">
        <p:nvSpPr>
          <p:cNvPr id="3078" name="Rectangle 3077">
            <a:extLst>
              <a:ext uri="{FF2B5EF4-FFF2-40B4-BE49-F238E27FC236}">
                <a16:creationId xmlns:a16="http://schemas.microsoft.com/office/drawing/2014/main" id="{BC052280-388E-4151-A1EB-5236D4FCC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2">
            <a:extLst>
              <a:ext uri="{FF2B5EF4-FFF2-40B4-BE49-F238E27FC236}">
                <a16:creationId xmlns:a16="http://schemas.microsoft.com/office/drawing/2014/main" id="{948FC1A8-5F4F-F4B0-229A-FECC7A82E3D9}"/>
              </a:ext>
            </a:extLst>
          </p:cNvPr>
          <p:cNvSpPr>
            <a:spLocks noChangeArrowheads="1"/>
          </p:cNvSpPr>
          <p:nvPr/>
        </p:nvSpPr>
        <p:spPr bwMode="auto">
          <a:xfrm>
            <a:off x="551848" y="946150"/>
            <a:ext cx="3418766" cy="46164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defTabSz="914400" fontAlgn="base">
              <a:lnSpc>
                <a:spcPct val="90000"/>
              </a:lnSpc>
              <a:spcBef>
                <a:spcPct val="0"/>
              </a:spcBef>
              <a:spcAft>
                <a:spcPts val="600"/>
              </a:spcAft>
              <a:buClrTx/>
              <a:buSzTx/>
              <a:tabLst/>
            </a:pPr>
            <a:endParaRPr kumimoji="0" lang="tr-TR"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lang="tr-TR" altLang="tr-TR" sz="3400" b="1" cap="all" dirty="0">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kumimoji="0" lang="tr-TR"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lang="tr-TR" altLang="tr-TR" sz="3400" b="1" cap="all" dirty="0">
              <a:solidFill>
                <a:srgbClr val="FFFF00"/>
              </a:solidFill>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Kimyasal</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Ajanlar</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p>
          <a:p>
            <a:pPr marL="0" marR="0" lvl="0" indent="0" algn="ctr" defTabSz="914400" fontAlgn="base">
              <a:lnSpc>
                <a:spcPct val="90000"/>
              </a:lnSpc>
              <a:spcBef>
                <a:spcPct val="0"/>
              </a:spcBef>
              <a:spcAft>
                <a:spcPts val="600"/>
              </a:spcAft>
              <a:buClrTx/>
              <a:buSzTx/>
              <a:tabLst/>
            </a:pPr>
            <a:endParaRPr kumimoji="0" lang="en-US"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p:txBody>
      </p:sp>
      <p:cxnSp>
        <p:nvCxnSpPr>
          <p:cNvPr id="3080" name="Straight Connector 3079">
            <a:extLst>
              <a:ext uri="{FF2B5EF4-FFF2-40B4-BE49-F238E27FC236}">
                <a16:creationId xmlns:a16="http://schemas.microsoft.com/office/drawing/2014/main" id="{744251C3-E720-4363-8AF0-20AD319374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301359"/>
            <a:ext cx="0" cy="191135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tangle 3">
            <a:extLst>
              <a:ext uri="{FF2B5EF4-FFF2-40B4-BE49-F238E27FC236}">
                <a16:creationId xmlns:a16="http://schemas.microsoft.com/office/drawing/2014/main" id="{5A9FC988-4CFB-6B07-598A-1CC3A7024734}"/>
              </a:ext>
            </a:extLst>
          </p:cNvPr>
          <p:cNvSpPr>
            <a:spLocks noChangeArrowheads="1"/>
          </p:cNvSpPr>
          <p:nvPr/>
        </p:nvSpPr>
        <p:spPr bwMode="auto">
          <a:xfrm>
            <a:off x="3827418" y="653143"/>
            <a:ext cx="7802090" cy="5643154"/>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Autofit/>
          </a:bodyPr>
          <a:lstStyle/>
          <a:p>
            <a:pPr marL="0" marR="0" lvl="0" indent="-228600" defTabSz="914400" fontAlgn="base">
              <a:lnSpc>
                <a:spcPct val="120000"/>
              </a:lnSpc>
              <a:spcBef>
                <a:spcPct val="0"/>
              </a:spcBef>
              <a:spcAft>
                <a:spcPts val="600"/>
              </a:spcAft>
              <a:buClrTx/>
              <a:buSzTx/>
              <a:buFont typeface="Arial" panose="020B0604020202020204" pitchFamily="34" charset="0"/>
              <a:buChar char="•"/>
              <a:tabLst/>
            </a:pP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Şüpheli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içerisinde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bulunan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kimyasal</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ajanlar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toksik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maddeler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genelde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açılmasıyla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ortama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yayılırlar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tür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şüpheli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paketten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sızan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sıvı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tozdan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kaynaklanan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olağan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dışı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koku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lekelerden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ayırt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edilebilir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Kimyasal</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maruz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kaldıktan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sonra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belirtiler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kendini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çok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çabuk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belli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eder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dakikalar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bazen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saniyeler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içinde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belirtiler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ciltte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kızarıklık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hassasiyet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kabarıklık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bulantı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nefes</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darlığı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baş</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dönmesi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bilinç</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kaybıdır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Kontaminasyonun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yayılmasını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engellemek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etkilenen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insanları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tedavi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etmek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çok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hızlı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müdahaleyi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gerektirir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p>
        </p:txBody>
      </p:sp>
      <p:pic>
        <p:nvPicPr>
          <p:cNvPr id="3073" name="Resim 2" descr="Kimyasal Ajan Bulunan Bir Kutu">
            <a:extLst>
              <a:ext uri="{FF2B5EF4-FFF2-40B4-BE49-F238E27FC236}">
                <a16:creationId xmlns:a16="http://schemas.microsoft.com/office/drawing/2014/main" id="{47060E1D-97D7-FFA2-C8EE-3B86B62EF5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150" y="866910"/>
            <a:ext cx="2259874" cy="1966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74747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a:extLst>
            <a:ext uri="{FF2B5EF4-FFF2-40B4-BE49-F238E27FC236}">
              <a16:creationId xmlns:a16="http://schemas.microsoft.com/office/drawing/2014/main" id="{DAC65B90-3866-A2AF-246D-78D1C0209418}"/>
            </a:ext>
          </a:extLst>
        </p:cNvPr>
        <p:cNvGrpSpPr/>
        <p:nvPr/>
      </p:nvGrpSpPr>
      <p:grpSpPr>
        <a:xfrm>
          <a:off x="0" y="0"/>
          <a:ext cx="0" cy="0"/>
          <a:chOff x="0" y="0"/>
          <a:chExt cx="0" cy="0"/>
        </a:xfrm>
      </p:grpSpPr>
      <p:sp useBgFill="1">
        <p:nvSpPr>
          <p:cNvPr id="4102" name="Rectangle 4101">
            <a:extLst>
              <a:ext uri="{FF2B5EF4-FFF2-40B4-BE49-F238E27FC236}">
                <a16:creationId xmlns:a16="http://schemas.microsoft.com/office/drawing/2014/main" id="{BC052280-388E-4151-A1EB-5236D4FCC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2">
            <a:extLst>
              <a:ext uri="{FF2B5EF4-FFF2-40B4-BE49-F238E27FC236}">
                <a16:creationId xmlns:a16="http://schemas.microsoft.com/office/drawing/2014/main" id="{227EA20B-CE8C-BE8C-997A-CD8DC75A732E}"/>
              </a:ext>
            </a:extLst>
          </p:cNvPr>
          <p:cNvSpPr>
            <a:spLocks noChangeArrowheads="1"/>
          </p:cNvSpPr>
          <p:nvPr/>
        </p:nvSpPr>
        <p:spPr bwMode="auto">
          <a:xfrm>
            <a:off x="854524" y="1498600"/>
            <a:ext cx="3418766" cy="46164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defTabSz="914400" fontAlgn="base">
              <a:lnSpc>
                <a:spcPct val="90000"/>
              </a:lnSpc>
              <a:spcBef>
                <a:spcPct val="0"/>
              </a:spcBef>
              <a:spcAft>
                <a:spcPts val="600"/>
              </a:spcAft>
              <a:buClrTx/>
              <a:buSzTx/>
              <a:tabLst/>
            </a:pPr>
            <a:endParaRPr kumimoji="0" lang="tr-TR"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lang="tr-TR" altLang="tr-TR" sz="3400" b="1" cap="all" dirty="0">
              <a:solidFill>
                <a:srgbClr val="FFFF00"/>
              </a:solidFill>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Radyoaktif</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Ajanlar</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p>
          <a:p>
            <a:pPr marL="0" marR="0" lvl="0" indent="0" algn="ctr" defTabSz="914400" fontAlgn="base">
              <a:lnSpc>
                <a:spcPct val="90000"/>
              </a:lnSpc>
              <a:spcBef>
                <a:spcPct val="0"/>
              </a:spcBef>
              <a:spcAft>
                <a:spcPts val="600"/>
              </a:spcAft>
              <a:buClrTx/>
              <a:buSzTx/>
              <a:tabLst/>
            </a:pPr>
            <a:endParaRPr kumimoji="0" lang="en-US"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p:txBody>
      </p:sp>
      <p:cxnSp>
        <p:nvCxnSpPr>
          <p:cNvPr id="4104" name="Straight Connector 4103">
            <a:extLst>
              <a:ext uri="{FF2B5EF4-FFF2-40B4-BE49-F238E27FC236}">
                <a16:creationId xmlns:a16="http://schemas.microsoft.com/office/drawing/2014/main" id="{744251C3-E720-4363-8AF0-20AD319374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301359"/>
            <a:ext cx="0" cy="191135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tangle 3">
            <a:extLst>
              <a:ext uri="{FF2B5EF4-FFF2-40B4-BE49-F238E27FC236}">
                <a16:creationId xmlns:a16="http://schemas.microsoft.com/office/drawing/2014/main" id="{DE86F944-3B38-12EB-E7B6-6F334EAC6CE0}"/>
              </a:ext>
            </a:extLst>
          </p:cNvPr>
          <p:cNvSpPr>
            <a:spLocks noChangeArrowheads="1"/>
          </p:cNvSpPr>
          <p:nvPr/>
        </p:nvSpPr>
        <p:spPr bwMode="auto">
          <a:xfrm>
            <a:off x="4781556" y="609600"/>
            <a:ext cx="7133701" cy="573405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Autofit/>
          </a:bodyPr>
          <a:lstStyle/>
          <a:p>
            <a:pPr marL="0" marR="0" lvl="0" indent="-228600" defTabSz="914400" fontAlgn="base">
              <a:lnSpc>
                <a:spcPct val="120000"/>
              </a:lnSpc>
              <a:spcBef>
                <a:spcPct val="0"/>
              </a:spcBef>
              <a:spcAft>
                <a:spcPts val="600"/>
              </a:spcAft>
              <a:buClrTx/>
              <a:buSzTx/>
              <a:buFont typeface="Arial" panose="020B0604020202020204" pitchFamily="34" charset="0"/>
              <a:buChar char="•"/>
              <a:tabLst/>
            </a:pP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Radyoaktif</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içeren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içerikleri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hakkında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genelde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hiçbir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ipucu</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vermeyebilir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Madde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katı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sıvı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olabilir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maddeler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koku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gibi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duyularla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algılanamaz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fakat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radyasyon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detektörleriyle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keşfedilebilirler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Belirtiler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genelde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maruz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kalınmasından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günler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sonra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ortaya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çıkar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belirtiler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bulantı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halsizlik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maruz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kalınma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derecesine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bağlı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olarak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daha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ciddi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etkilerdir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Birçok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durum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etkili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korunma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mevcut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değildir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fakat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iyi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korunma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radyoaktif</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risk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altındaki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personel</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arasına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olabildiğince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uzaklık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koymaktır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p>
        </p:txBody>
      </p:sp>
      <p:pic>
        <p:nvPicPr>
          <p:cNvPr id="4097" name="Resim 1" descr="27.700+ Radyoaktif Uyarı Sembolü Stok Fotoğrafları, Resimler ve  Royalty-Free Görseller - iStock">
            <a:extLst>
              <a:ext uri="{FF2B5EF4-FFF2-40B4-BE49-F238E27FC236}">
                <a16:creationId xmlns:a16="http://schemas.microsoft.com/office/drawing/2014/main" id="{FB246517-7573-D389-C115-43761E9C05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004" y="1108347"/>
            <a:ext cx="3673286" cy="1911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33959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a:extLst>
            <a:ext uri="{FF2B5EF4-FFF2-40B4-BE49-F238E27FC236}">
              <a16:creationId xmlns:a16="http://schemas.microsoft.com/office/drawing/2014/main" id="{2119E405-4CE8-4EE1-8681-FC66FA8E0FF4}"/>
            </a:ext>
          </a:extLst>
        </p:cNvPr>
        <p:cNvGrpSpPr/>
        <p:nvPr/>
      </p:nvGrpSpPr>
      <p:grpSpPr>
        <a:xfrm>
          <a:off x="0" y="0"/>
          <a:ext cx="0" cy="0"/>
          <a:chOff x="0" y="0"/>
          <a:chExt cx="0" cy="0"/>
        </a:xfrm>
      </p:grpSpPr>
      <p:sp useBgFill="1">
        <p:nvSpPr>
          <p:cNvPr id="5126" name="Rectangle 5125">
            <a:extLst>
              <a:ext uri="{FF2B5EF4-FFF2-40B4-BE49-F238E27FC236}">
                <a16:creationId xmlns:a16="http://schemas.microsoft.com/office/drawing/2014/main" id="{BC052280-388E-4151-A1EB-5236D4FCCA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2">
            <a:extLst>
              <a:ext uri="{FF2B5EF4-FFF2-40B4-BE49-F238E27FC236}">
                <a16:creationId xmlns:a16="http://schemas.microsoft.com/office/drawing/2014/main" id="{3187A521-BBA6-313C-737B-390BF1C4F4E6}"/>
              </a:ext>
            </a:extLst>
          </p:cNvPr>
          <p:cNvSpPr>
            <a:spLocks noChangeArrowheads="1"/>
          </p:cNvSpPr>
          <p:nvPr/>
        </p:nvSpPr>
        <p:spPr bwMode="auto">
          <a:xfrm>
            <a:off x="258514" y="2163956"/>
            <a:ext cx="3418766" cy="4097505"/>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defTabSz="914400" fontAlgn="base">
              <a:lnSpc>
                <a:spcPct val="90000"/>
              </a:lnSpc>
              <a:spcBef>
                <a:spcPct val="0"/>
              </a:spcBef>
              <a:spcAft>
                <a:spcPts val="600"/>
              </a:spcAft>
              <a:buClrTx/>
              <a:buSzTx/>
              <a:tabLst/>
            </a:pPr>
            <a:endParaRPr kumimoji="0" lang="tr-TR"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endParaRPr lang="tr-TR" altLang="tr-TR" sz="3400" b="1" cap="all" dirty="0">
              <a:effectLst>
                <a:outerShdw blurRad="50800" dist="63500" dir="2700000" algn="tl" rotWithShape="0">
                  <a:srgbClr val="000000">
                    <a:alpha val="48000"/>
                  </a:srgbClr>
                </a:outerShdw>
              </a:effectLst>
              <a:latin typeface="+mj-lt"/>
              <a:ea typeface="+mj-ea"/>
              <a:cs typeface="+mj-cs"/>
            </a:endParaRPr>
          </a:p>
          <a:p>
            <a:pPr marL="0" marR="0" lvl="0" indent="0" algn="ctr" defTabSz="914400" fontAlgn="base">
              <a:lnSpc>
                <a:spcPct val="90000"/>
              </a:lnSpc>
              <a:spcBef>
                <a:spcPct val="0"/>
              </a:spcBef>
              <a:spcAft>
                <a:spcPts val="600"/>
              </a:spcAft>
              <a:buClrTx/>
              <a:buSzTx/>
              <a:tabLst/>
            </a:pP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Biyolojik</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Ajanlar</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p>
          <a:p>
            <a:pPr marL="0" marR="0" lvl="0" indent="0" algn="ctr" defTabSz="914400" fontAlgn="base">
              <a:lnSpc>
                <a:spcPct val="90000"/>
              </a:lnSpc>
              <a:spcBef>
                <a:spcPct val="0"/>
              </a:spcBef>
              <a:spcAft>
                <a:spcPts val="600"/>
              </a:spcAft>
              <a:buClrTx/>
              <a:buSzTx/>
              <a:tabLst/>
            </a:pPr>
            <a:endParaRPr kumimoji="0" lang="en-US"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p:txBody>
      </p:sp>
      <p:cxnSp>
        <p:nvCxnSpPr>
          <p:cNvPr id="5128" name="Straight Connector 5127">
            <a:extLst>
              <a:ext uri="{FF2B5EF4-FFF2-40B4-BE49-F238E27FC236}">
                <a16:creationId xmlns:a16="http://schemas.microsoft.com/office/drawing/2014/main" id="{744251C3-E720-4363-8AF0-20AD319374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301359"/>
            <a:ext cx="0" cy="191135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Rectangle 3">
            <a:extLst>
              <a:ext uri="{FF2B5EF4-FFF2-40B4-BE49-F238E27FC236}">
                <a16:creationId xmlns:a16="http://schemas.microsoft.com/office/drawing/2014/main" id="{CDD545AE-ED54-4027-E9C9-F6D550B35F32}"/>
              </a:ext>
            </a:extLst>
          </p:cNvPr>
          <p:cNvSpPr>
            <a:spLocks noChangeArrowheads="1"/>
          </p:cNvSpPr>
          <p:nvPr/>
        </p:nvSpPr>
        <p:spPr bwMode="auto">
          <a:xfrm>
            <a:off x="5280916" y="550937"/>
            <a:ext cx="6345025" cy="5412194"/>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Autofit/>
          </a:bodyPr>
          <a:lstStyle/>
          <a:p>
            <a:pPr marL="0" marR="0" lvl="0" indent="-228600" defTabSz="914400" fontAlgn="base">
              <a:lnSpc>
                <a:spcPct val="120000"/>
              </a:lnSpc>
              <a:spcBef>
                <a:spcPct val="0"/>
              </a:spcBef>
              <a:spcAft>
                <a:spcPts val="600"/>
              </a:spcAft>
              <a:buClrTx/>
              <a:buSzTx/>
              <a:buFont typeface="Arial" panose="020B0604020202020204" pitchFamily="34" charset="0"/>
              <a:buChar char="•"/>
              <a:tabLst/>
            </a:pP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Biyolojik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içeren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şüpheli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paketleri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keşfetmek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çok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daha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zordur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Biyolojik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toz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sıvı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aerosol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spreyler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gibi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zararsız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maddelere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çok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benzer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yapılarda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olabilir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Normalde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biyolojik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ajanlar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renksiz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kokusuz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hatta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görünmezdirler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Maruziyetten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sonra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belirtilerin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ortaya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çıkması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saatler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hatta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günler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alabilir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Genelde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etkilenen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insanlar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soğuk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algınlığı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benzeri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belirtiler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gösterir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fakat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sonrasında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hastalık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ciddi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ölümcül</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hastalığa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dönüşebilir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Biyolojik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ajan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içerdiğinden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şüphelenilen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paketlere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kesinlikle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dokunulmamalıdır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p>
        </p:txBody>
      </p:sp>
      <p:pic>
        <p:nvPicPr>
          <p:cNvPr id="5121" name="Resim 4" descr="Biyolojik Ajanlar">
            <a:extLst>
              <a:ext uri="{FF2B5EF4-FFF2-40B4-BE49-F238E27FC236}">
                <a16:creationId xmlns:a16="http://schemas.microsoft.com/office/drawing/2014/main" id="{7BCDF650-B3A7-EB85-C16D-DB37E11147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165" y="770109"/>
            <a:ext cx="2571799" cy="2622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71288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a:extLst>
            <a:ext uri="{FF2B5EF4-FFF2-40B4-BE49-F238E27FC236}">
              <a16:creationId xmlns:a16="http://schemas.microsoft.com/office/drawing/2014/main" id="{BDF7A9EE-B4B2-201F-6E0E-92C4308EE353}"/>
            </a:ext>
          </a:extLst>
        </p:cNvPr>
        <p:cNvGrpSpPr/>
        <p:nvPr/>
      </p:nvGrpSpPr>
      <p:grpSpPr>
        <a:xfrm>
          <a:off x="0" y="0"/>
          <a:ext cx="0" cy="0"/>
          <a:chOff x="0" y="0"/>
          <a:chExt cx="0" cy="0"/>
        </a:xfrm>
      </p:grpSpPr>
      <p:sp useBgFill="1">
        <p:nvSpPr>
          <p:cNvPr id="6154" name="Rectangle 6149">
            <a:extLst>
              <a:ext uri="{FF2B5EF4-FFF2-40B4-BE49-F238E27FC236}">
                <a16:creationId xmlns:a16="http://schemas.microsoft.com/office/drawing/2014/main" id="{3BFBA67F-0D4D-4C2E-A1D7-82D080A4B3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2">
            <a:extLst>
              <a:ext uri="{FF2B5EF4-FFF2-40B4-BE49-F238E27FC236}">
                <a16:creationId xmlns:a16="http://schemas.microsoft.com/office/drawing/2014/main" id="{E90D092B-33FE-2DAF-317D-DF6304CEBD38}"/>
              </a:ext>
            </a:extLst>
          </p:cNvPr>
          <p:cNvSpPr>
            <a:spLocks noChangeArrowheads="1"/>
          </p:cNvSpPr>
          <p:nvPr/>
        </p:nvSpPr>
        <p:spPr bwMode="auto">
          <a:xfrm>
            <a:off x="913795" y="609600"/>
            <a:ext cx="10353761" cy="104616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defTabSz="914400" fontAlgn="base">
              <a:lnSpc>
                <a:spcPct val="90000"/>
              </a:lnSpc>
              <a:spcBef>
                <a:spcPct val="0"/>
              </a:spcBef>
              <a:spcAft>
                <a:spcPts val="600"/>
              </a:spcAft>
              <a:buClrTx/>
              <a:buSzTx/>
              <a:tabLst/>
            </a:pP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Şüpheli</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Paketler</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Nasıl</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r>
              <a:rPr kumimoji="0" lang="en-US" altLang="tr-TR" sz="3400" b="1" u="none" strike="noStrike" cap="all" normalizeH="0" baseline="0" dirty="0" err="1">
                <a:ln>
                  <a:noFill/>
                </a:ln>
                <a:solidFill>
                  <a:srgbClr val="FFFF00"/>
                </a:solidFill>
                <a:effectLst>
                  <a:outerShdw blurRad="50800" dist="63500" dir="2700000" algn="tl" rotWithShape="0">
                    <a:srgbClr val="000000">
                      <a:alpha val="48000"/>
                    </a:srgbClr>
                  </a:outerShdw>
                </a:effectLst>
                <a:latin typeface="+mj-lt"/>
                <a:ea typeface="+mj-ea"/>
                <a:cs typeface="+mj-cs"/>
              </a:rPr>
              <a:t>Anlaşılır</a:t>
            </a:r>
            <a:r>
              <a:rPr kumimoji="0" lang="en-US" altLang="tr-TR" sz="3400" b="1" u="none" strike="noStrike" cap="all" normalizeH="0" baseline="0" dirty="0">
                <a:ln>
                  <a:noFill/>
                </a:ln>
                <a:solidFill>
                  <a:srgbClr val="FFFF00"/>
                </a:solidFill>
                <a:effectLst>
                  <a:outerShdw blurRad="50800" dist="63500" dir="2700000" algn="tl" rotWithShape="0">
                    <a:srgbClr val="000000">
                      <a:alpha val="48000"/>
                    </a:srgbClr>
                  </a:outerShdw>
                </a:effectLst>
                <a:latin typeface="+mj-lt"/>
                <a:ea typeface="+mj-ea"/>
                <a:cs typeface="+mj-cs"/>
              </a:rPr>
              <a:t>? </a:t>
            </a:r>
          </a:p>
          <a:p>
            <a:pPr marL="0" marR="0" lvl="0" indent="0" algn="ctr" defTabSz="914400" fontAlgn="base">
              <a:lnSpc>
                <a:spcPct val="90000"/>
              </a:lnSpc>
              <a:spcBef>
                <a:spcPct val="0"/>
              </a:spcBef>
              <a:spcAft>
                <a:spcPts val="600"/>
              </a:spcAft>
              <a:buClrTx/>
              <a:buSzTx/>
              <a:tabLst/>
            </a:pPr>
            <a:endParaRPr kumimoji="0" lang="en-US" altLang="tr-TR" sz="3400" b="1" u="none" strike="noStrike" cap="all" normalizeH="0" baseline="0" dirty="0">
              <a:ln>
                <a:noFill/>
              </a:ln>
              <a:effectLst>
                <a:outerShdw blurRad="50800" dist="63500" dir="2700000" algn="tl" rotWithShape="0">
                  <a:srgbClr val="000000">
                    <a:alpha val="48000"/>
                  </a:srgbClr>
                </a:outerShdw>
              </a:effectLst>
              <a:latin typeface="+mj-lt"/>
              <a:ea typeface="+mj-ea"/>
              <a:cs typeface="+mj-cs"/>
            </a:endParaRPr>
          </a:p>
        </p:txBody>
      </p:sp>
      <p:sp>
        <p:nvSpPr>
          <p:cNvPr id="6155" name="Rectangle 6151">
            <a:extLst>
              <a:ext uri="{FF2B5EF4-FFF2-40B4-BE49-F238E27FC236}">
                <a16:creationId xmlns:a16="http://schemas.microsoft.com/office/drawing/2014/main" id="{EFA2AC96-1E47-421C-A03F-F98E354EB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95500"/>
            <a:ext cx="12192000" cy="4762500"/>
          </a:xfrm>
          <a:prstGeom prst="rect">
            <a:avLst/>
          </a:prstGeom>
          <a:solidFill>
            <a:schemeClr val="bg1">
              <a:alpha val="50000"/>
            </a:schemeClr>
          </a:solidFill>
          <a:ln>
            <a:noFill/>
          </a:ln>
        </p:spPr>
        <p:style>
          <a:lnRef idx="2">
            <a:schemeClr val="accent1">
              <a:shade val="50000"/>
            </a:schemeClr>
          </a:lnRef>
          <a:fillRef idx="1001">
            <a:schemeClr val="dk1"/>
          </a:fillRef>
          <a:effectRef idx="0">
            <a:schemeClr val="accent1"/>
          </a:effectRef>
          <a:fontRef idx="minor">
            <a:schemeClr val="lt1"/>
          </a:fontRef>
        </p:style>
        <p:txBody>
          <a:bodyPr rtlCol="0" anchor="ctr"/>
          <a:lstStyle/>
          <a:p>
            <a:pPr algn="ctr"/>
            <a:endParaRPr lang="en-US"/>
          </a:p>
        </p:txBody>
      </p:sp>
      <p:sp>
        <p:nvSpPr>
          <p:cNvPr id="6" name="Rectangle 3">
            <a:extLst>
              <a:ext uri="{FF2B5EF4-FFF2-40B4-BE49-F238E27FC236}">
                <a16:creationId xmlns:a16="http://schemas.microsoft.com/office/drawing/2014/main" id="{E15B089E-E0FF-0B16-F699-64105B2FBB30}"/>
              </a:ext>
            </a:extLst>
          </p:cNvPr>
          <p:cNvSpPr>
            <a:spLocks noChangeArrowheads="1"/>
          </p:cNvSpPr>
          <p:nvPr/>
        </p:nvSpPr>
        <p:spPr bwMode="auto">
          <a:xfrm>
            <a:off x="590550" y="2061074"/>
            <a:ext cx="10677006" cy="3562986"/>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Autofit/>
          </a:bodyPr>
          <a:lstStyle/>
          <a:p>
            <a:pPr marL="0" marR="0" lvl="0" indent="-228600" defTabSz="914400" fontAlgn="base">
              <a:lnSpc>
                <a:spcPct val="120000"/>
              </a:lnSpc>
              <a:spcBef>
                <a:spcPct val="0"/>
              </a:spcBef>
              <a:spcAft>
                <a:spcPts val="600"/>
              </a:spcAft>
              <a:buClrTx/>
              <a:buSzTx/>
              <a:buFont typeface="Arial" panose="020B0604020202020204" pitchFamily="34" charset="0"/>
              <a:buChar char="•"/>
              <a:tabLst/>
            </a:pP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Şüpheli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paketlerin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patlayıcı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cihaz</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kimyasal</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biyolojik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radyolojik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tehdit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içermesi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her ne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kadar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düşük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olasılık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olsa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bu</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tür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tehditlere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karşı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önlemler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alma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konusunda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ihtiyatlı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davranmak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önemlidir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Postanın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normal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olduğu</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ya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da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bilinen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kandırmacayla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ilişkili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olduğu</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kesin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olarak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tespit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edilmedikçe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gerçek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tehdidin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var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olduğu</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düşünülmelidir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Amerika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Birleşik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Devletleri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Posta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İdaresi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OSHA, FBI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CDC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tarafından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tanımlanan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şüpheli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paketlerin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belli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ayırt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edici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özelliklere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sahip</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olduğu</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belirlenmiştir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özellikler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şüpheli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paketleri</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ve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mektupları</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belirlemek</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için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kullanılan</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göstergelerdir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fakat</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göstergeler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sadece</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bunlarla</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sınır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değildir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Bu </a:t>
            </a:r>
            <a:r>
              <a:rPr kumimoji="0" lang="en-US" altLang="tr-TR" sz="2400" b="0" i="0" u="none" strike="noStrike" cap="none" normalizeH="0" baseline="0" dirty="0" err="1">
                <a:ln>
                  <a:noFill/>
                </a:ln>
                <a:effectLst>
                  <a:outerShdw blurRad="50800" dist="38100" dir="2700000" algn="tl" rotWithShape="0">
                    <a:srgbClr val="000000">
                      <a:alpha val="48000"/>
                    </a:srgbClr>
                  </a:outerShdw>
                </a:effectLst>
              </a:rPr>
              <a:t>özellikler</a:t>
            </a:r>
            <a:r>
              <a:rPr kumimoji="0" lang="en-US" altLang="tr-TR" sz="2400" b="0" i="0" u="none" strike="noStrike" cap="none" normalizeH="0" baseline="0" dirty="0">
                <a:ln>
                  <a:noFill/>
                </a:ln>
                <a:effectLst>
                  <a:outerShdw blurRad="50800" dist="38100" dir="2700000" algn="tl" rotWithShape="0">
                    <a:srgbClr val="000000">
                      <a:alpha val="48000"/>
                    </a:srgbClr>
                  </a:outerShdw>
                </a:effectLst>
              </a:rPr>
              <a:t>: </a:t>
            </a:r>
          </a:p>
        </p:txBody>
      </p:sp>
      <p:pic>
        <p:nvPicPr>
          <p:cNvPr id="6145" name="Resim 5" descr="Şüpheli Karton Kutular">
            <a:extLst>
              <a:ext uri="{FF2B5EF4-FFF2-40B4-BE49-F238E27FC236}">
                <a16:creationId xmlns:a16="http://schemas.microsoft.com/office/drawing/2014/main" id="{585F5897-7A93-099D-D19A-14806CB90E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383" y="609600"/>
            <a:ext cx="952500" cy="830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80455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7A0A9-EE48-D4BA-0D11-CBD27882496E}"/>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F5F2DB8F-B005-593E-52BA-C018948476FA}"/>
              </a:ext>
            </a:extLst>
          </p:cNvPr>
          <p:cNvSpPr txBox="1"/>
          <p:nvPr/>
        </p:nvSpPr>
        <p:spPr>
          <a:xfrm>
            <a:off x="587829" y="531753"/>
            <a:ext cx="10739845" cy="6086346"/>
          </a:xfrm>
          <a:prstGeom prst="rect">
            <a:avLst/>
          </a:prstGeom>
          <a:noFill/>
        </p:spPr>
        <p:txBody>
          <a:bodyPr wrap="square">
            <a:spAutoFit/>
          </a:bodyPr>
          <a:lstStyle/>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Beklenmeyen bir posta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Olağandışı veya beklenmeyen bir yerden gönderilmiş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İade adresinin bulunmaması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Pul üzerindeki damganın iade adresiyle alakasız şehir içermesi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Postanın üzerinde “Kişiye Özel” “Gizli” “Acele” “Geciktirmeyin” gibi kısıtlayıcı ifadeler bulunması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Pakette fazla sayıda posta pulu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Yabancı bir ülkeden gönderilmiş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Hatalı yazılmış kelimelerin varlığı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Birey adına değil sadece unvan adına gönderilmiş olması ya da unvanların hatalı yazılmış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Adreslerin kötü ve hatalı yazılmış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Paketin sert, kabarık, çıkıntılı, orantısız veya şekilsiz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Aşırı ağır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Yağ lekeleri, soluk renkler ve badem, makine yağı kokusu gibi tuhaf kokuların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Paket üstünde </a:t>
            </a:r>
            <a:r>
              <a:rPr lang="tr-TR" sz="2000" dirty="0" err="1">
                <a:effectLst/>
                <a:latin typeface="Arial Narrow" panose="020B0606020202030204" pitchFamily="34" charset="0"/>
                <a:ea typeface="Calibri" panose="020F0502020204030204" pitchFamily="34" charset="0"/>
                <a:cs typeface="Arial" panose="020B0604020202020204" pitchFamily="34" charset="0"/>
              </a:rPr>
              <a:t>selobant</a:t>
            </a:r>
            <a:r>
              <a:rPr lang="tr-TR" sz="2000" dirty="0">
                <a:effectLst/>
                <a:latin typeface="Arial Narrow" panose="020B0606020202030204" pitchFamily="34" charset="0"/>
                <a:ea typeface="Calibri" panose="020F0502020204030204" pitchFamily="34" charset="0"/>
                <a:cs typeface="Arial" panose="020B0604020202020204" pitchFamily="34" charset="0"/>
              </a:rPr>
              <a:t>, paket lastiği gibi aşırı güvenlik önlemlerinin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Paket üstünde kristal ya da toz şeklinde kalıntıların olması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Çıkıntı yapan kablo veya tellerin varlığı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15000"/>
              </a:lnSpc>
              <a:spcAft>
                <a:spcPts val="1000"/>
              </a:spcAft>
              <a:buFont typeface="Symbol" panose="05050102010706020507" pitchFamily="18" charset="2"/>
              <a:buChar char=""/>
            </a:pPr>
            <a:r>
              <a:rPr lang="tr-TR" sz="2000" dirty="0">
                <a:effectLst/>
                <a:latin typeface="Arial Narrow" panose="020B0606020202030204" pitchFamily="34" charset="0"/>
                <a:ea typeface="Calibri" panose="020F0502020204030204" pitchFamily="34" charset="0"/>
                <a:cs typeface="Arial" panose="020B0604020202020204" pitchFamily="34" charset="0"/>
              </a:rPr>
              <a:t>Tik tak sesi</a:t>
            </a:r>
            <a:r>
              <a:rPr lang="tr-TR" sz="2000" dirty="0">
                <a:effectLst/>
                <a:latin typeface="Arial" panose="020B0604020202020204" pitchFamily="34" charset="0"/>
                <a:ea typeface="Calibri" panose="020F0502020204030204" pitchFamily="34" charset="0"/>
                <a:cs typeface="Times New Roman" panose="02020603050405020304" pitchFamily="18" charset="0"/>
              </a:rPr>
              <a:t> </a:t>
            </a:r>
            <a:r>
              <a:rPr lang="tr-TR" sz="2000" dirty="0">
                <a:effectLst/>
                <a:latin typeface="Arial Narrow" panose="020B0606020202030204" pitchFamily="34" charset="0"/>
                <a:ea typeface="Calibri" panose="020F0502020204030204" pitchFamily="34" charset="0"/>
                <a:cs typeface="Arial Narrow" panose="020B0606020202030204" pitchFamily="34" charset="0"/>
              </a:rPr>
              <a:t>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24911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86262-9807-6784-6367-5734C2DB410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EB3B386-489C-B64A-F07F-B96C7031E2F7}"/>
              </a:ext>
            </a:extLst>
          </p:cNvPr>
          <p:cNvSpPr>
            <a:spLocks noGrp="1"/>
          </p:cNvSpPr>
          <p:nvPr>
            <p:ph type="ctrTitle"/>
          </p:nvPr>
        </p:nvSpPr>
        <p:spPr>
          <a:xfrm>
            <a:off x="647700" y="304800"/>
            <a:ext cx="10896600" cy="7162799"/>
          </a:xfrm>
        </p:spPr>
        <p:txBody>
          <a:bodyPr>
            <a:noAutofit/>
          </a:bodyPr>
          <a:lstStyle/>
          <a:p>
            <a:pPr algn="l">
              <a:spcBef>
                <a:spcPts val="1200"/>
              </a:spcBef>
              <a:spcAft>
                <a:spcPts val="300"/>
              </a:spcAft>
            </a:pPr>
            <a:r>
              <a:rPr lang="tr-TR" sz="2400" b="1" i="0"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t>Şüpheli Bir Paket Keşfettiğinizde Ne Yapmalısınız?</a:t>
            </a:r>
            <a:br>
              <a:rPr lang="tr-TR" sz="2400" b="1" i="0" dirty="0">
                <a:solidFill>
                  <a:srgbClr val="FFFF00"/>
                </a:solidFill>
                <a:effectLst/>
                <a:latin typeface="Arial Narrow" panose="020B0606020202030204" pitchFamily="34" charset="0"/>
                <a:ea typeface="Times New Roman" panose="02020603050405020304" pitchFamily="18" charset="0"/>
                <a:cs typeface="Times New Roman" panose="02020603050405020304" pitchFamily="18" charset="0"/>
              </a:rPr>
            </a:br>
            <a:br>
              <a:rPr lang="tr-TR" sz="2400" b="1" i="1" dirty="0">
                <a:effectLst/>
                <a:latin typeface="Arial" panose="020B0604020202020204" pitchFamily="34" charset="0"/>
                <a:ea typeface="Times New Roman" panose="02020603050405020304" pitchFamily="18" charset="0"/>
              </a:rPr>
            </a:br>
            <a:r>
              <a:rPr lang="tr-TR" sz="2400" b="1" i="1" dirty="0">
                <a:effectLst/>
                <a:latin typeface="Arial" panose="020B0604020202020204" pitchFamily="34" charset="0"/>
                <a:ea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Sakin kalın. Amirinizi, diğer çalışanları ve bina güvenliğini durumdan haberdar edin.</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Patlayıcı içeren paketlerin patlamasına sebep olabileceğinden cep telefonu veya telsiz kullanmayın, sadece telli telefonları kullanın.</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Calibri" panose="020F0502020204030204" pitchFamily="34" charset="0"/>
                <a:cs typeface="Times New Roman" panose="02020603050405020304" pitchFamily="18" charset="0"/>
              </a:rPr>
              <a:t>Paketi izole edin:</a:t>
            </a:r>
            <a:br>
              <a:rPr lang="tr-TR" sz="2400" dirty="0">
                <a:effectLst/>
                <a:latin typeface="Calibri" panose="020F0502020204030204" pitchFamily="34" charset="0"/>
                <a:ea typeface="Calibri" panose="020F0502020204030204" pitchFamily="34" charset="0"/>
                <a:cs typeface="Times New Roman" panose="02020603050405020304" pitchFamily="18" charset="0"/>
              </a:rPr>
            </a:br>
            <a:r>
              <a:rPr lang="tr-TR" sz="2400" dirty="0">
                <a:effectLst/>
                <a:latin typeface="Calibri" panose="020F0502020204030204" pitchFamily="34" charset="0"/>
                <a:ea typeface="Calibri" panose="020F0502020204030204" pitchFamily="34" charset="0"/>
                <a:cs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Times New Roman" panose="02020603050405020304" pitchFamily="18" charset="0"/>
              </a:rPr>
              <a:t>Paketi olduğu yerde bırakın. Hareket ettirmeyin, dokunmayın, koklamayın, paketle ilgili herhangi bir maddeyi tatmayın ve paketi asla açmayın. Eğer paket elinizdeyse paketi sert ve düz bir zemine bırakın.</a:t>
            </a:r>
            <a:br>
              <a:rPr lang="tr-TR" sz="2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Times New Roman" panose="02020603050405020304" pitchFamily="18" charset="0"/>
              </a:rPr>
              <a:t>Kimsenin paketle temas etmesine izin vermeyin.</a:t>
            </a:r>
            <a:br>
              <a:rPr lang="tr-TR" sz="2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Times New Roman" panose="02020603050405020304" pitchFamily="18" charset="0"/>
              </a:rPr>
              <a:t>Isıtıcıları, havalandırma sistemlerini ve içeride havayı sirküle eden bütün ekipmanı kapatın.</a:t>
            </a:r>
            <a:br>
              <a:rPr lang="tr-TR" sz="2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tr-TR"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2400" dirty="0">
                <a:effectLst/>
                <a:latin typeface="Arial Narrow" panose="020B0606020202030204" pitchFamily="34" charset="0"/>
                <a:ea typeface="Times New Roman" panose="02020603050405020304" pitchFamily="18" charset="0"/>
                <a:cs typeface="Times New Roman" panose="02020603050405020304" pitchFamily="18" charset="0"/>
              </a:rPr>
              <a:t>Paketin olduğu odanın pencere ve kapılarını kapatarak odadan ayrılın ve diğer insanların odaya girmemesi için alanın güvenliğini sağlayın. </a:t>
            </a:r>
            <a:br>
              <a:rPr lang="tr-TR" sz="24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tr-TR" sz="40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3698661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F45E8-24CA-6168-EAED-0E5A9278469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65FCA2A-1CD2-C251-A8A1-BEAE91420563}"/>
              </a:ext>
            </a:extLst>
          </p:cNvPr>
          <p:cNvSpPr>
            <a:spLocks noGrp="1"/>
          </p:cNvSpPr>
          <p:nvPr>
            <p:ph type="ctrTitle"/>
          </p:nvPr>
        </p:nvSpPr>
        <p:spPr>
          <a:xfrm>
            <a:off x="647700" y="304800"/>
            <a:ext cx="10896600" cy="7162799"/>
          </a:xfrm>
        </p:spPr>
        <p:txBody>
          <a:bodyPr>
            <a:noAutofit/>
          </a:bodyPr>
          <a:lstStyle/>
          <a:p>
            <a:pPr marL="342900" lvl="0" indent="-342900" algn="l">
              <a:buSzPts val="1000"/>
              <a:buFont typeface="Wingdings" panose="05000000000000000000" pitchFamily="2" charset="2"/>
              <a:buChar char=""/>
              <a:tabLst>
                <a:tab pos="228600" algn="l"/>
              </a:tabLst>
            </a:pPr>
            <a:r>
              <a:rPr lang="tr-TR" sz="32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a:t>
            </a:r>
            <a:r>
              <a:rPr lang="tr-TR" sz="24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800" dirty="0">
                <a:effectLst/>
                <a:latin typeface="Arial Narrow" panose="020B0606020202030204" pitchFamily="34" charset="0"/>
                <a:ea typeface="Times New Roman" panose="02020603050405020304" pitchFamily="18" charset="0"/>
              </a:rPr>
              <a:t>Hemen ellerinizi su ve sabunla yıkayın.</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Times New Roman" panose="02020603050405020304" pitchFamily="18" charset="0"/>
                <a:ea typeface="Times New Roman" panose="02020603050405020304" pitchFamily="18" charset="0"/>
              </a:rPr>
              <a:t>*</a:t>
            </a: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Uzman ekiplerin gelmesi için 155 Polis İmdat veya 156 Jandarmayı, 122 AFAD, 112 Acil Çağrı’yı arayın.</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Times New Roman" panose="02020603050405020304" pitchFamily="18" charset="0"/>
                <a:ea typeface="Times New Roman" panose="02020603050405020304" pitchFamily="18" charset="0"/>
              </a:rPr>
              <a:t>*</a:t>
            </a: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Odanın dışında güvenli bir yerde ekiplerin gelmesini bekleyin. Kattan ayrılmayın.</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Times New Roman" panose="02020603050405020304" pitchFamily="18" charset="0"/>
                <a:ea typeface="Times New Roman" panose="02020603050405020304" pitchFamily="18" charset="0"/>
              </a:rPr>
              <a:t>*</a:t>
            </a: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Şüpheli mektup ya da paket alındığı zaman odada bulunan insanların bir listesini yapın. Bu listeyi hem gelen KBRN ekipleri ve sağlık yetkililerine, hem de soruşturmayı yürütecek olan güvenlik birimlerine verin.</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Times New Roman" panose="02020603050405020304" pitchFamily="18" charset="0"/>
              </a:rPr>
              <a:t>Eğer paketten duman, sis ve tuhaf kokular yayılıyorsa veya insanlar nefes almada güçlük gibi hastalık belirtileri gösteriyorsa yangın alarmını çalıştırarak binayı tahliye edin.</a:t>
            </a:r>
            <a:br>
              <a:rPr lang="tr-TR" sz="28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200" dirty="0"/>
          </a:p>
        </p:txBody>
      </p:sp>
    </p:spTree>
    <p:extLst>
      <p:ext uri="{BB962C8B-B14F-4D97-AF65-F5344CB8AC3E}">
        <p14:creationId xmlns:p14="http://schemas.microsoft.com/office/powerpoint/2010/main" val="25147803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44D23-B553-8254-AB1A-EBCFA9377D1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9AD8011-C648-E28D-A3FE-CF9701C39D09}"/>
              </a:ext>
            </a:extLst>
          </p:cNvPr>
          <p:cNvSpPr>
            <a:spLocks noGrp="1"/>
          </p:cNvSpPr>
          <p:nvPr>
            <p:ph type="ctrTitle"/>
          </p:nvPr>
        </p:nvSpPr>
        <p:spPr>
          <a:xfrm>
            <a:off x="817517" y="256903"/>
            <a:ext cx="10896600" cy="6344193"/>
          </a:xfrm>
        </p:spPr>
        <p:txBody>
          <a:bodyPr>
            <a:noAutofit/>
          </a:bodyPr>
          <a:lstStyle/>
          <a:p>
            <a:pPr algn="l"/>
            <a:r>
              <a:rPr lang="tr-TR" sz="28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800" b="1" dirty="0">
                <a:solidFill>
                  <a:srgbClr val="FFFF00"/>
                </a:solidFill>
                <a:effectLst/>
                <a:latin typeface="Arial Narrow" panose="020B0606020202030204" pitchFamily="34" charset="0"/>
                <a:ea typeface="Times New Roman" panose="02020603050405020304" pitchFamily="18" charset="0"/>
              </a:rPr>
              <a:t>Eğer paket açıldıysa:</a:t>
            </a:r>
            <a:br>
              <a:rPr lang="tr-TR" sz="2800" b="1" dirty="0">
                <a:solidFill>
                  <a:srgbClr val="FFFF00"/>
                </a:solidFill>
                <a:effectLst/>
                <a:latin typeface="Arial Narrow" panose="020B0606020202030204" pitchFamily="34" charset="0"/>
                <a:ea typeface="Times New Roman" panose="02020603050405020304" pitchFamily="18" charset="0"/>
              </a:rPr>
            </a:b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Times New Roman" panose="02020603050405020304" pitchFamily="18" charset="0"/>
              </a:rPr>
              <a:t>Paketi sallamayın ve paketin içeriğini dökmeyin.</a:t>
            </a: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r>
              <a:rPr lang="tr-TR" sz="2800" dirty="0">
                <a:solidFill>
                  <a:schemeClr val="tx1">
                    <a:lumMod val="95000"/>
                  </a:schemeClr>
                </a:solidFill>
                <a:effectLst/>
                <a:latin typeface="Times New Roman" panose="02020603050405020304" pitchFamily="18" charset="0"/>
                <a:ea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Times New Roman" panose="02020603050405020304" pitchFamily="18" charset="0"/>
              </a:rPr>
              <a:t>Paketin içeriği ile temas etmeyin, içeriği koklamayın ve tatmayın.</a:t>
            </a: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r>
              <a:rPr lang="tr-TR" sz="2800" dirty="0">
                <a:solidFill>
                  <a:schemeClr val="tx1">
                    <a:lumMod val="95000"/>
                  </a:schemeClr>
                </a:solidFill>
                <a:effectLst/>
                <a:latin typeface="Times New Roman" panose="02020603050405020304" pitchFamily="18" charset="0"/>
                <a:ea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Times New Roman" panose="02020603050405020304" pitchFamily="18" charset="0"/>
              </a:rPr>
              <a:t>Paketin içeriği zemine, etrafa ya da kıyafetlerinize bulaşmışsa temizlemeye çalışmayın. Eğer mümkünse içeriğin bulaştığı kıyafeti çıkarın.</a:t>
            </a: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r>
              <a:rPr lang="tr-TR" sz="2800" dirty="0">
                <a:solidFill>
                  <a:schemeClr val="tx1">
                    <a:lumMod val="95000"/>
                  </a:schemeClr>
                </a:solidFill>
                <a:effectLst/>
                <a:latin typeface="Times New Roman" panose="02020603050405020304" pitchFamily="18" charset="0"/>
                <a:ea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Times New Roman" panose="02020603050405020304" pitchFamily="18" charset="0"/>
              </a:rPr>
              <a:t>Ellerinizi yüzünüzden uzak tutun, eğer mümkünse alandan ayrılmadan ellerinizi yıkayın.</a:t>
            </a: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br>
              <a:rPr lang="tr-TR" sz="28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800" dirty="0"/>
          </a:p>
        </p:txBody>
      </p:sp>
    </p:spTree>
    <p:extLst>
      <p:ext uri="{BB962C8B-B14F-4D97-AF65-F5344CB8AC3E}">
        <p14:creationId xmlns:p14="http://schemas.microsoft.com/office/powerpoint/2010/main" val="3314370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AAF56-FD4A-76FF-0D0D-D9FB2E7BA9B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85517A5-A763-E003-0F27-DAF305B650C7}"/>
              </a:ext>
            </a:extLst>
          </p:cNvPr>
          <p:cNvSpPr>
            <a:spLocks noGrp="1"/>
          </p:cNvSpPr>
          <p:nvPr>
            <p:ph type="ctrTitle"/>
          </p:nvPr>
        </p:nvSpPr>
        <p:spPr>
          <a:xfrm>
            <a:off x="647700" y="411481"/>
            <a:ext cx="10896600" cy="6324599"/>
          </a:xfrm>
        </p:spPr>
        <p:txBody>
          <a:bodyPr>
            <a:noAutofit/>
          </a:bodyPr>
          <a:lstStyle/>
          <a:p>
            <a:pPr algn="l"/>
            <a:r>
              <a:rPr lang="tr-TR" sz="2800" b="1" dirty="0">
                <a:solidFill>
                  <a:srgbClr val="FFC000"/>
                </a:solidFill>
                <a:effectLst/>
                <a:latin typeface="Arial Narrow" panose="020B0606020202030204" pitchFamily="34" charset="0"/>
                <a:ea typeface="Times New Roman" panose="02020603050405020304" pitchFamily="18" charset="0"/>
              </a:rPr>
              <a:t>3.</a:t>
            </a:r>
            <a:r>
              <a:rPr lang="tr-TR" sz="2800" dirty="0">
                <a:solidFill>
                  <a:srgbClr val="FFC000"/>
                </a:solidFill>
                <a:effectLst/>
                <a:latin typeface="Arial Narrow" panose="020B0606020202030204" pitchFamily="34" charset="0"/>
                <a:ea typeface="Times New Roman" panose="02020603050405020304" pitchFamily="18" charset="0"/>
              </a:rPr>
              <a:t> </a:t>
            </a:r>
            <a:r>
              <a:rPr lang="tr-TR" sz="2800" b="1" dirty="0">
                <a:solidFill>
                  <a:srgbClr val="FFC000"/>
                </a:solidFill>
                <a:effectLst/>
                <a:latin typeface="Arial Narrow" panose="020B0606020202030204" pitchFamily="34" charset="0"/>
                <a:ea typeface="Times New Roman" panose="02020603050405020304" pitchFamily="18" charset="0"/>
              </a:rPr>
              <a:t>Şüpheli profilleme tekniklerinin kullanıldığı bazı örnek olaylar</a:t>
            </a:r>
            <a:r>
              <a:rPr lang="tr-TR" sz="2800" dirty="0">
                <a:solidFill>
                  <a:srgbClr val="FFC000"/>
                </a:solidFill>
                <a:effectLst/>
                <a:latin typeface="Arial Narrow" panose="020B0606020202030204" pitchFamily="34" charset="0"/>
                <a:ea typeface="Times New Roman" panose="02020603050405020304" pitchFamily="18" charset="0"/>
              </a:rPr>
              <a:t>:</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Arial Narrow" panose="020B0606020202030204" pitchFamily="34" charset="0"/>
                <a:ea typeface="Times New Roman" panose="02020603050405020304" pitchFamily="18" charset="0"/>
              </a:rPr>
              <a:t>a). </a:t>
            </a:r>
            <a:r>
              <a:rPr lang="tr-TR" sz="2800" b="1" dirty="0">
                <a:solidFill>
                  <a:srgbClr val="FFFF00"/>
                </a:solidFill>
                <a:effectLst/>
                <a:latin typeface="Arial Narrow" panose="020B0606020202030204" pitchFamily="34" charset="0"/>
                <a:ea typeface="Times New Roman" panose="02020603050405020304" pitchFamily="18" charset="0"/>
              </a:rPr>
              <a:t>Havaalanı Güvenliği</a:t>
            </a:r>
            <a:br>
              <a:rPr lang="tr-TR" sz="2800" dirty="0">
                <a:effectLst/>
                <a:latin typeface="Times New Roman" panose="02020603050405020304" pitchFamily="18" charset="0"/>
                <a:ea typeface="Times New Roman" panose="02020603050405020304" pitchFamily="18" charset="0"/>
              </a:rPr>
            </a:br>
            <a:r>
              <a:rPr lang="tr-TR" sz="2800" dirty="0">
                <a:solidFill>
                  <a:srgbClr val="FFFF00"/>
                </a:solidFill>
                <a:effectLst/>
                <a:latin typeface="Arial Narrow" panose="020B0606020202030204" pitchFamily="34" charset="0"/>
                <a:ea typeface="Times New Roman" panose="02020603050405020304" pitchFamily="18" charset="0"/>
              </a:rPr>
              <a:t>Olay: </a:t>
            </a:r>
            <a:r>
              <a:rPr lang="tr-TR" sz="2800" dirty="0">
                <a:effectLst/>
                <a:latin typeface="Arial Narrow" panose="020B0606020202030204" pitchFamily="34" charset="0"/>
                <a:ea typeface="Times New Roman" panose="02020603050405020304" pitchFamily="18" charset="0"/>
              </a:rPr>
              <a:t>Bir havaalanında, yolculardan biri güvenlik kontrolünden geçerken gergin ve tedirgin görünmektedir. Güvenlik görevlisi, bu kişinin demografik ve davranışsal profilleme tekniklerine dayanarak şüpheli olduğunu değerlendirir.</a:t>
            </a:r>
            <a:br>
              <a:rPr lang="tr-TR" sz="2800" dirty="0">
                <a:effectLst/>
                <a:latin typeface="Times New Roman" panose="02020603050405020304" pitchFamily="18" charset="0"/>
                <a:ea typeface="Times New Roman" panose="02020603050405020304" pitchFamily="18" charset="0"/>
              </a:rPr>
            </a:br>
            <a:r>
              <a:rPr lang="tr-TR" sz="2800" dirty="0">
                <a:solidFill>
                  <a:srgbClr val="00B0F0"/>
                </a:solidFill>
                <a:effectLst/>
                <a:latin typeface="Arial Narrow" panose="020B0606020202030204" pitchFamily="34" charset="0"/>
                <a:ea typeface="Times New Roman" panose="02020603050405020304" pitchFamily="18" charset="0"/>
              </a:rPr>
              <a:t>Profilleme Teknikleri:</a:t>
            </a:r>
            <a:br>
              <a:rPr lang="tr-TR" sz="2800" dirty="0">
                <a:effectLst/>
                <a:latin typeface="Times New Roman" panose="02020603050405020304" pitchFamily="18" charset="0"/>
                <a:ea typeface="Times New Roman" panose="02020603050405020304" pitchFamily="18" charset="0"/>
              </a:rPr>
            </a:br>
            <a:r>
              <a:rPr lang="tr-TR" sz="2800" dirty="0">
                <a:solidFill>
                  <a:srgbClr val="92D050"/>
                </a:solidFill>
                <a:effectLst/>
                <a:latin typeface="Arial Narrow" panose="020B0606020202030204" pitchFamily="34" charset="0"/>
                <a:ea typeface="Times New Roman" panose="02020603050405020304" pitchFamily="18" charset="0"/>
              </a:rPr>
              <a:t>- Davranışsal Profilleme: </a:t>
            </a:r>
            <a:r>
              <a:rPr lang="tr-TR" sz="2800" dirty="0">
                <a:effectLst/>
                <a:latin typeface="Arial Narrow" panose="020B0606020202030204" pitchFamily="34" charset="0"/>
                <a:ea typeface="Times New Roman" panose="02020603050405020304" pitchFamily="18" charset="0"/>
              </a:rPr>
              <a:t>Yolcunun terleme, göz temasından kaçınma ve huzursuz hareketler gibi şüpheli davranışları gözlemlenir.</a:t>
            </a:r>
            <a:br>
              <a:rPr lang="tr-TR" sz="2800" dirty="0">
                <a:effectLst/>
                <a:latin typeface="Times New Roman" panose="02020603050405020304" pitchFamily="18" charset="0"/>
                <a:ea typeface="Times New Roman" panose="02020603050405020304" pitchFamily="18" charset="0"/>
              </a:rPr>
            </a:br>
            <a:r>
              <a:rPr lang="tr-TR" sz="2800" dirty="0">
                <a:solidFill>
                  <a:srgbClr val="92D050"/>
                </a:solidFill>
                <a:effectLst/>
                <a:latin typeface="Arial Narrow" panose="020B0606020202030204" pitchFamily="34" charset="0"/>
                <a:ea typeface="Times New Roman" panose="02020603050405020304" pitchFamily="18" charset="0"/>
              </a:rPr>
              <a:t>- Demografik Profilleme: </a:t>
            </a:r>
            <a:r>
              <a:rPr lang="tr-TR" sz="2800" dirty="0">
                <a:effectLst/>
                <a:latin typeface="Arial Narrow" panose="020B0606020202030204" pitchFamily="34" charset="0"/>
                <a:ea typeface="Times New Roman" panose="02020603050405020304" pitchFamily="18" charset="0"/>
              </a:rPr>
              <a:t>Yolcunun belirli bir risk grubunda olması (örneğin, yüksek riskli bir bölgeden gelmiş olması) dikkate alınır.</a:t>
            </a:r>
            <a:br>
              <a:rPr lang="tr-TR" sz="2800" dirty="0">
                <a:effectLst/>
                <a:latin typeface="Times New Roman" panose="02020603050405020304" pitchFamily="18" charset="0"/>
                <a:ea typeface="Times New Roman" panose="02020603050405020304" pitchFamily="18" charset="0"/>
              </a:rPr>
            </a:br>
            <a:endParaRPr lang="tr-TR" sz="2800" dirty="0"/>
          </a:p>
        </p:txBody>
      </p:sp>
    </p:spTree>
    <p:extLst>
      <p:ext uri="{BB962C8B-B14F-4D97-AF65-F5344CB8AC3E}">
        <p14:creationId xmlns:p14="http://schemas.microsoft.com/office/powerpoint/2010/main" val="44508074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9825E-1115-C1EB-950C-BA283F71C84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EF0DA2A-1656-807A-A3C1-3DF7328052E6}"/>
              </a:ext>
            </a:extLst>
          </p:cNvPr>
          <p:cNvSpPr>
            <a:spLocks noGrp="1"/>
          </p:cNvSpPr>
          <p:nvPr>
            <p:ph type="ctrTitle"/>
          </p:nvPr>
        </p:nvSpPr>
        <p:spPr>
          <a:xfrm>
            <a:off x="647700" y="304800"/>
            <a:ext cx="10896600" cy="7162799"/>
          </a:xfrm>
        </p:spPr>
        <p:txBody>
          <a:bodyPr>
            <a:noAutofit/>
          </a:bodyPr>
          <a:lstStyle/>
          <a:p>
            <a:pPr algn="l" fontAlgn="base">
              <a:spcAft>
                <a:spcPts val="310"/>
              </a:spcAft>
            </a:pPr>
            <a:r>
              <a:rPr lang="tr-TR" sz="28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Şüpheli paket ve patlama olaylarında yapılması gerekenler;</a:t>
            </a:r>
            <a:br>
              <a:rPr lang="tr-TR" sz="28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b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r>
              <a:rPr lang="tr-TR" sz="2800" dirty="0">
                <a:solidFill>
                  <a:schemeClr val="tx1">
                    <a:lumMod val="95000"/>
                  </a:schemeClr>
                </a:solidFill>
                <a:effectLst/>
                <a:latin typeface="Times New Roman" panose="02020603050405020304" pitchFamily="18" charset="0"/>
                <a:ea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Calibri" panose="020F0502020204030204" pitchFamily="34" charset="0"/>
                <a:cs typeface="Arial" panose="020B0604020202020204" pitchFamily="34" charset="0"/>
              </a:rPr>
              <a:t>Şüpheli paketin bulunduğu yer süratle boşaltılır. </a:t>
            </a:r>
            <a:b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Calibri" panose="020F0502020204030204" pitchFamily="34" charset="0"/>
                <a:cs typeface="Arial" panose="020B0604020202020204" pitchFamily="34" charset="0"/>
              </a:rPr>
              <a:t>Boşaltma sırasında paketin yanından insanlar geçirilmez. </a:t>
            </a:r>
            <a:b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Calibri" panose="020F0502020204030204" pitchFamily="34" charset="0"/>
                <a:cs typeface="Arial" panose="020B0604020202020204" pitchFamily="34" charset="0"/>
              </a:rPr>
              <a:t>Görgü tanıkları bomba uzmanınca sorgulanması için bekletilir. </a:t>
            </a:r>
            <a:b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Calibri" panose="020F0502020204030204" pitchFamily="34" charset="0"/>
                <a:cs typeface="Arial" panose="020B0604020202020204" pitchFamily="34" charset="0"/>
              </a:rPr>
              <a:t>Çevre kordon altına alınır. </a:t>
            </a:r>
            <a:b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Calibri" panose="020F0502020204030204" pitchFamily="34" charset="0"/>
                <a:cs typeface="Arial" panose="020B0604020202020204" pitchFamily="34" charset="0"/>
              </a:rPr>
              <a:t>Basın mensuplarının flaşlı çekim yapmalarına mümkün mertebe engel olunur. </a:t>
            </a:r>
            <a:b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tr-TR" sz="2800" dirty="0">
                <a:solidFill>
                  <a:schemeClr val="tx1">
                    <a:lumMod val="95000"/>
                  </a:schemeClr>
                </a:solidFill>
                <a:effectLst/>
                <a:latin typeface="Arial Narrow" panose="020B0606020202030204" pitchFamily="34" charset="0"/>
                <a:ea typeface="Calibri" panose="020F0502020204030204" pitchFamily="34" charset="0"/>
                <a:cs typeface="Arial" panose="020B0604020202020204" pitchFamily="34" charset="0"/>
              </a:rPr>
              <a:t>Şüpheli paket yanında telsiz ve cep telefonu kullanılmaz. </a:t>
            </a:r>
            <a:br>
              <a:rPr lang="tr-TR" sz="2800" dirty="0">
                <a:solidFill>
                  <a:schemeClr val="tx1">
                    <a:lumMod val="95000"/>
                  </a:schemeClr>
                </a:solidFill>
                <a:effectLst/>
                <a:latin typeface="Calibri" panose="020F0502020204030204" pitchFamily="34" charset="0"/>
                <a:ea typeface="Calibri" panose="020F0502020204030204" pitchFamily="34" charset="0"/>
                <a:cs typeface="Times New Roman" panose="02020603050405020304" pitchFamily="18" charset="0"/>
              </a:rPr>
            </a:b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br>
              <a:rPr lang="tr-TR" sz="2800" dirty="0">
                <a:solidFill>
                  <a:schemeClr val="tx1">
                    <a:lumMod val="95000"/>
                  </a:schemeClr>
                </a:solidFill>
                <a:effectLst/>
                <a:latin typeface="Times New Roman" panose="02020603050405020304" pitchFamily="18" charset="0"/>
                <a:ea typeface="Times New Roman" panose="02020603050405020304" pitchFamily="18" charset="0"/>
              </a:rPr>
            </a:br>
            <a:br>
              <a:rPr lang="tr-TR" sz="2800" dirty="0">
                <a:solidFill>
                  <a:schemeClr val="tx1">
                    <a:lumMod val="95000"/>
                  </a:schemeClr>
                </a:solidFill>
                <a:effectLst/>
                <a:latin typeface="Arial Narrow" panose="020B0606020202030204" pitchFamily="34" charset="0"/>
                <a:ea typeface="Times New Roman" panose="02020603050405020304" pitchFamily="18" charset="0"/>
                <a:cs typeface="Times New Roman" panose="02020603050405020304" pitchFamily="18" charset="0"/>
              </a:rPr>
            </a:br>
            <a:endParaRPr lang="tr-TR" sz="2800" dirty="0">
              <a:solidFill>
                <a:schemeClr val="tx1">
                  <a:lumMod val="95000"/>
                </a:schemeClr>
              </a:solidFill>
            </a:endParaRPr>
          </a:p>
        </p:txBody>
      </p:sp>
    </p:spTree>
    <p:extLst>
      <p:ext uri="{BB962C8B-B14F-4D97-AF65-F5344CB8AC3E}">
        <p14:creationId xmlns:p14="http://schemas.microsoft.com/office/powerpoint/2010/main" val="2306124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90860-7DD5-F68E-8746-C7DC7A83B49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5D4B3A9-C5EA-E2FB-C754-F16E87A49CA6}"/>
              </a:ext>
            </a:extLst>
          </p:cNvPr>
          <p:cNvSpPr>
            <a:spLocks noGrp="1"/>
          </p:cNvSpPr>
          <p:nvPr>
            <p:ph type="ctrTitle"/>
          </p:nvPr>
        </p:nvSpPr>
        <p:spPr>
          <a:xfrm>
            <a:off x="530134" y="822960"/>
            <a:ext cx="10896600" cy="5547359"/>
          </a:xfrm>
        </p:spPr>
        <p:txBody>
          <a:bodyPr>
            <a:noAutofit/>
          </a:bodyPr>
          <a:lstStyle/>
          <a:p>
            <a:pPr algn="l" fontAlgn="base"/>
            <a:r>
              <a:rPr lang="tr-TR" sz="24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400" dirty="0">
                <a:effectLst/>
                <a:latin typeface="Arial Narrow" panose="020B0606020202030204" pitchFamily="34" charset="0"/>
                <a:ea typeface="Times New Roman" panose="02020603050405020304" pitchFamily="18" charset="0"/>
                <a:cs typeface="Arial" panose="020B0604020202020204" pitchFamily="34" charset="0"/>
              </a:rPr>
              <a:t> Terör örgütleri, siyasi amaçlarına kısa yoldan erişebilmek ve bu süreç içerisinde hem ulusal hem de uluslararası medyada kendilerinden söz ettirebilmek için politik amaçlar içeren şiddet yollarını seçmektedir. Şiddet türleri farklılık göstermektedir. </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cs typeface="Arial" panose="020B0604020202020204" pitchFamily="34" charset="0"/>
              </a:rPr>
              <a:t>         Bu türler arasında en fazla ses getiren ve örgütleri motive eden, onları başarıya ulaştırabileceğini düşündüren saldırı türü bombalı eylemler ve intihar eylemleridir. Bombalı eylemler sayesinde vatandaşlar üzerinde bir şok dalgası, psikoloji bozulması meydana gelmektedir. Eylemler sırasında can ve maddi kayıplar doğmaktadır. Ülke ekonomisi ciddi zarar görmektedir. Ayrıca, bombalı eylemler ile mücadele etmede devletin organları zayıf kalırsa, örgüt bu zayıflıktan daha kolay fayda sağlayabilmektedir. </a:t>
            </a:r>
            <a:br>
              <a:rPr lang="tr-TR" sz="2400" dirty="0">
                <a:effectLst/>
                <a:latin typeface="Times New Roman" panose="02020603050405020304" pitchFamily="18"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br>
              <a:rPr lang="tr-TR" sz="2400" dirty="0">
                <a:effectLst/>
                <a:latin typeface="Arial Narrow" panose="020B0606020202030204" pitchFamily="34" charset="0"/>
                <a:ea typeface="Times New Roman" panose="02020603050405020304" pitchFamily="18" charset="0"/>
                <a:cs typeface="Times New Roman" panose="02020603050405020304" pitchFamily="18" charset="0"/>
              </a:rPr>
            </a:br>
            <a:endParaRPr lang="tr-TR" sz="2400" dirty="0"/>
          </a:p>
        </p:txBody>
      </p:sp>
    </p:spTree>
    <p:extLst>
      <p:ext uri="{BB962C8B-B14F-4D97-AF65-F5344CB8AC3E}">
        <p14:creationId xmlns:p14="http://schemas.microsoft.com/office/powerpoint/2010/main" val="997115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013C2-66B1-D9BA-C8FE-CDB3045D80D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5BC6562-5B50-F6C0-6F73-61946D643C87}"/>
              </a:ext>
            </a:extLst>
          </p:cNvPr>
          <p:cNvSpPr>
            <a:spLocks noGrp="1"/>
          </p:cNvSpPr>
          <p:nvPr>
            <p:ph type="ctrTitle"/>
          </p:nvPr>
        </p:nvSpPr>
        <p:spPr>
          <a:xfrm>
            <a:off x="517071" y="568234"/>
            <a:ext cx="10896600" cy="5721531"/>
          </a:xfrm>
        </p:spPr>
        <p:txBody>
          <a:bodyPr>
            <a:noAutofit/>
          </a:bodyPr>
          <a:lstStyle/>
          <a:p>
            <a:pPr marL="353695" algn="l" fontAlgn="base"/>
            <a:r>
              <a:rPr lang="tr-TR" sz="2800" dirty="0">
                <a:solidFill>
                  <a:srgbClr val="FFC000"/>
                </a:solidFill>
                <a:effectLst/>
                <a:latin typeface="Arial Narrow" panose="020B0606020202030204" pitchFamily="34" charset="0"/>
                <a:ea typeface="Times New Roman" panose="02020603050405020304" pitchFamily="18" charset="0"/>
                <a:cs typeface="Arial" panose="020B0604020202020204" pitchFamily="34" charset="0"/>
              </a:rPr>
              <a:t>            </a:t>
            </a:r>
            <a:r>
              <a:rPr lang="tr-TR" sz="28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ÖZEL GÜVENLİK GÖREVLİLERİ VE İLETİŞİMİN ÖNEMİ</a:t>
            </a:r>
            <a:r>
              <a:rPr lang="tr-TR" sz="28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a:t>
            </a:r>
            <a:br>
              <a:rPr lang="tr-TR" sz="2800" dirty="0">
                <a:effectLst/>
                <a:latin typeface="Times New Roman" panose="02020603050405020304" pitchFamily="18" charset="0"/>
                <a:ea typeface="Times New Roman" panose="02020603050405020304" pitchFamily="18" charset="0"/>
              </a:rPr>
            </a:br>
            <a:r>
              <a:rPr lang="tr-TR" sz="2800" dirty="0">
                <a:effectLst/>
                <a:latin typeface="Times New Roman" panose="02020603050405020304" pitchFamily="18" charset="0"/>
                <a:ea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Özel güvenlik görevlilerinin görevlerini yapmalarındaki en önemli süreçlerden biri de birbirleri ve/veya diğer güvenlik birimleri arasındaki iletişim oluşturur.  </a:t>
            </a:r>
            <a:br>
              <a:rPr lang="tr-TR" sz="2800" dirty="0">
                <a:effectLst/>
                <a:latin typeface="Calibri" panose="020F0502020204030204" pitchFamily="34" charset="0"/>
                <a:ea typeface="Calibri" panose="020F0502020204030204" pitchFamily="34" charset="0"/>
                <a:cs typeface="Times New Roman" panose="02020603050405020304" pitchFamily="18" charset="0"/>
              </a:rPr>
            </a:b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Birden fazla özel güvenlik görevlisinin görev yaptığı yerlerde olası tehlikelerin bildirilmesi ve/veya destek istenmesi için iletişim konusu büyük önem taşımaktadır.  </a:t>
            </a:r>
            <a:br>
              <a:rPr lang="tr-TR" sz="2800" dirty="0">
                <a:effectLst/>
                <a:latin typeface="Arial Narrow" panose="020B0606020202030204" pitchFamily="34" charset="0"/>
                <a:ea typeface="Calibri" panose="020F0502020204030204" pitchFamily="34" charset="0"/>
                <a:cs typeface="Arial" panose="020B0604020202020204" pitchFamily="34" charset="0"/>
              </a:rPr>
            </a:br>
            <a:br>
              <a:rPr lang="tr-TR" sz="2800" dirty="0">
                <a:effectLst/>
                <a:latin typeface="Calibri" panose="020F0502020204030204" pitchFamily="34" charset="0"/>
                <a:ea typeface="Calibri" panose="020F0502020204030204" pitchFamily="34" charset="0"/>
                <a:cs typeface="Times New Roman" panose="02020603050405020304" pitchFamily="18" charset="0"/>
              </a:rPr>
            </a:br>
            <a:r>
              <a:rPr lang="tr-TR" sz="2800" dirty="0">
                <a:effectLst/>
                <a:latin typeface="Calibri" panose="020F0502020204030204" pitchFamily="34" charset="0"/>
                <a:ea typeface="Calibri" panose="020F0502020204030204" pitchFamily="34" charset="0"/>
                <a:cs typeface="Times New Roman" panose="02020603050405020304" pitchFamily="18" charset="0"/>
              </a:rPr>
              <a:t>* </a:t>
            </a:r>
            <a:r>
              <a:rPr lang="tr-TR" sz="2800" dirty="0">
                <a:effectLst/>
                <a:latin typeface="Arial Narrow" panose="020B0606020202030204" pitchFamily="34" charset="0"/>
                <a:ea typeface="Calibri" panose="020F0502020204030204" pitchFamily="34" charset="0"/>
                <a:cs typeface="Arial" panose="020B0604020202020204" pitchFamily="34" charset="0"/>
              </a:rPr>
              <a:t>Bu bakımdan özel kanal kullanan telsiz sistemleri, bas-konuş özellikli telefonlar gibi iletişim ihtiyacını hızlı ve kesintisiz sağlayacak teknik ekipmanın varlığı nitelikli bir özel güvenlik hizmeti için olmazsa olmaz unsurlar olarak karşımıza çıkmaktadır.  </a:t>
            </a:r>
            <a:endParaRPr lang="tr-TR" sz="2800" dirty="0"/>
          </a:p>
        </p:txBody>
      </p:sp>
    </p:spTree>
    <p:extLst>
      <p:ext uri="{BB962C8B-B14F-4D97-AF65-F5344CB8AC3E}">
        <p14:creationId xmlns:p14="http://schemas.microsoft.com/office/powerpoint/2010/main" val="42311687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773BB-76D1-5472-E4A0-C70532AA8C05}"/>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16B18ECA-6757-C714-473F-8B56DB0FEF26}"/>
              </a:ext>
            </a:extLst>
          </p:cNvPr>
          <p:cNvSpPr txBox="1"/>
          <p:nvPr/>
        </p:nvSpPr>
        <p:spPr>
          <a:xfrm>
            <a:off x="535577" y="117693"/>
            <a:ext cx="10607040" cy="6001643"/>
          </a:xfrm>
          <a:prstGeom prst="rect">
            <a:avLst/>
          </a:prstGeom>
          <a:noFill/>
        </p:spPr>
        <p:txBody>
          <a:bodyPr wrap="square">
            <a:spAutoFit/>
          </a:bodyPr>
          <a:lstStyle/>
          <a:p>
            <a:pPr marL="353695" algn="ctr" fontAlgn="base"/>
            <a:r>
              <a:rPr lang="tr-TR" sz="32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Bu amaçla kullanılan ekipmanlara ilişkin olarak aşağıdaki işlemlerin yapılması gerekmektedir:</a:t>
            </a:r>
            <a:endParaRPr lang="tr-TR" sz="3200" dirty="0">
              <a:solidFill>
                <a:srgbClr val="FFFF00"/>
              </a:solidFill>
              <a:effectLst/>
              <a:latin typeface="Times New Roman" panose="02020603050405020304" pitchFamily="18" charset="0"/>
              <a:ea typeface="Times New Roman" panose="02020603050405020304" pitchFamily="18" charset="0"/>
            </a:endParaRPr>
          </a:p>
          <a:p>
            <a:pPr fontAlgn="base"/>
            <a:r>
              <a:rPr lang="tr-TR" sz="3200" dirty="0">
                <a:effectLst/>
                <a:latin typeface="Arial Narrow" panose="020B0606020202030204" pitchFamily="34" charset="0"/>
                <a:ea typeface="Times New Roman" panose="02020603050405020304" pitchFamily="18" charset="0"/>
                <a:cs typeface="Arial" panose="020B0604020202020204" pitchFamily="34" charset="0"/>
              </a:rPr>
              <a:t>1. Ekipmanlar sürekli açık tutulmalı ve kolaylıkla ulaşılabilir olmalıdır. </a:t>
            </a:r>
            <a:endParaRPr lang="tr-TR" sz="3200" dirty="0">
              <a:effectLst/>
              <a:latin typeface="Times New Roman" panose="02020603050405020304" pitchFamily="18" charset="0"/>
              <a:ea typeface="Times New Roman" panose="02020603050405020304" pitchFamily="18" charset="0"/>
            </a:endParaRPr>
          </a:p>
          <a:p>
            <a:pPr fontAlgn="base"/>
            <a:r>
              <a:rPr lang="tr-TR" sz="3200" dirty="0">
                <a:effectLst/>
                <a:latin typeface="Arial Narrow" panose="020B0606020202030204" pitchFamily="34" charset="0"/>
                <a:ea typeface="Times New Roman" panose="02020603050405020304" pitchFamily="18" charset="0"/>
                <a:cs typeface="Arial" panose="020B0604020202020204" pitchFamily="34" charset="0"/>
              </a:rPr>
              <a:t>2. Söz konusu cihazlar taşınabilir olduğundan bataryalarında yeterli doluluk olduğu sürekli kontrol edilmeli, azalma durumunda ya yeniden şarj edilmeli ya da batarya dolusu ile değiştirilmelidir. </a:t>
            </a:r>
            <a:endParaRPr lang="tr-TR" sz="3200" dirty="0">
              <a:effectLst/>
              <a:latin typeface="Times New Roman" panose="02020603050405020304" pitchFamily="18" charset="0"/>
              <a:ea typeface="Times New Roman" panose="02020603050405020304" pitchFamily="18" charset="0"/>
            </a:endParaRPr>
          </a:p>
          <a:p>
            <a:pPr fontAlgn="base"/>
            <a:r>
              <a:rPr lang="tr-TR" sz="3200" dirty="0">
                <a:effectLst/>
                <a:latin typeface="Arial Narrow" panose="020B0606020202030204" pitchFamily="34" charset="0"/>
                <a:ea typeface="Times New Roman" panose="02020603050405020304" pitchFamily="18" charset="0"/>
                <a:cs typeface="Arial" panose="020B0604020202020204" pitchFamily="34" charset="0"/>
              </a:rPr>
              <a:t>3. Bu ekipmanlar tercihen kulaklık ile kullanılmalıdır, zira söz konusu ekipmanları kullanırken ellerin serbest kalması faydalı olacaktır. </a:t>
            </a:r>
            <a:endParaRPr lang="tr-TR" sz="3200" dirty="0">
              <a:effectLst/>
              <a:latin typeface="Times New Roman" panose="02020603050405020304" pitchFamily="18" charset="0"/>
              <a:ea typeface="Times New Roman" panose="02020603050405020304" pitchFamily="18" charset="0"/>
            </a:endParaRPr>
          </a:p>
          <a:p>
            <a:pPr fontAlgn="base"/>
            <a:r>
              <a:rPr lang="tr-TR" sz="3200" dirty="0">
                <a:effectLst/>
                <a:latin typeface="Arial Narrow" panose="020B0606020202030204" pitchFamily="34" charset="0"/>
                <a:ea typeface="Times New Roman" panose="02020603050405020304" pitchFamily="18" charset="0"/>
                <a:cs typeface="Arial" panose="020B0604020202020204" pitchFamily="34" charset="0"/>
              </a:rPr>
              <a:t>4. Devriye görevi olan özel güvenlik hizmetlerinde önceden belirlenmiş aralıklarla merkez ve/veya diğer istasyonlar sürekli bilgilendirilmelidir. Bu özel güvenlik görevlisinin durumu ve haber veremediği tehlikelerin tespiti açısında önemlidir.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189627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F9AA0-4C50-A09C-B8B5-5270FE6E0435}"/>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C13578B5-05C1-9266-5FC6-85A85D1E775C}"/>
              </a:ext>
            </a:extLst>
          </p:cNvPr>
          <p:cNvSpPr txBox="1"/>
          <p:nvPr/>
        </p:nvSpPr>
        <p:spPr>
          <a:xfrm>
            <a:off x="535577" y="117693"/>
            <a:ext cx="10607040" cy="6001643"/>
          </a:xfrm>
          <a:prstGeom prst="rect">
            <a:avLst/>
          </a:prstGeom>
          <a:noFill/>
        </p:spPr>
        <p:txBody>
          <a:bodyPr wrap="square">
            <a:spAutoFit/>
          </a:bodyPr>
          <a:lstStyle/>
          <a:p>
            <a:pPr marL="353695" algn="ctr" fontAlgn="base"/>
            <a:r>
              <a:rPr lang="tr-TR" sz="32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Bu amaçla kullanılan ekipmanlara ilişkin olarak aşağıdaki işlemlerin yapılması gerekmektedir:</a:t>
            </a:r>
            <a:endParaRPr lang="tr-TR" sz="3200" dirty="0">
              <a:solidFill>
                <a:srgbClr val="FFFF00"/>
              </a:solidFill>
              <a:effectLst/>
              <a:latin typeface="Times New Roman" panose="02020603050405020304" pitchFamily="18" charset="0"/>
              <a:ea typeface="Times New Roman" panose="02020603050405020304" pitchFamily="18" charset="0"/>
            </a:endParaRPr>
          </a:p>
          <a:p>
            <a:pPr fontAlgn="base"/>
            <a:r>
              <a:rPr lang="tr-TR" sz="3200" dirty="0">
                <a:effectLst/>
                <a:latin typeface="Arial Narrow" panose="020B0606020202030204" pitchFamily="34" charset="0"/>
                <a:ea typeface="Times New Roman" panose="02020603050405020304" pitchFamily="18" charset="0"/>
                <a:cs typeface="Arial" panose="020B0604020202020204" pitchFamily="34" charset="0"/>
              </a:rPr>
              <a:t>5. Söz konusu ekipmanlarla yapılan görüşmelerin belirli bir süre saklanması da sonradan tespit edilecek istenmeyen durumların analizinde önem taşıyabilir. </a:t>
            </a:r>
            <a:endParaRPr lang="tr-TR" sz="3200" dirty="0">
              <a:effectLst/>
              <a:latin typeface="Times New Roman" panose="02020603050405020304" pitchFamily="18" charset="0"/>
              <a:ea typeface="Times New Roman" panose="02020603050405020304" pitchFamily="18" charset="0"/>
            </a:endParaRPr>
          </a:p>
          <a:p>
            <a:pPr fontAlgn="base"/>
            <a:r>
              <a:rPr lang="tr-TR" sz="3200" dirty="0">
                <a:effectLst/>
                <a:latin typeface="Arial Narrow" panose="020B0606020202030204" pitchFamily="34" charset="0"/>
                <a:ea typeface="Times New Roman" panose="02020603050405020304" pitchFamily="18" charset="0"/>
                <a:cs typeface="Arial" panose="020B0604020202020204" pitchFamily="34" charset="0"/>
              </a:rPr>
              <a:t>6. Telsiz veya telefonla yapılan görüşmelerde anlaşılır ve kısa konuşmalar da oldukça önemlidir. Zira olası yanlış anlamalar gereksiz sıkıntıların doğmasına neden olabilir.  </a:t>
            </a:r>
            <a:endParaRPr lang="tr-TR" sz="3200" dirty="0">
              <a:effectLst/>
              <a:latin typeface="Times New Roman" panose="02020603050405020304" pitchFamily="18" charset="0"/>
              <a:ea typeface="Times New Roman" panose="02020603050405020304" pitchFamily="18" charset="0"/>
            </a:endParaRPr>
          </a:p>
          <a:p>
            <a:pPr fontAlgn="base"/>
            <a:r>
              <a:rPr lang="tr-TR" sz="3200" dirty="0">
                <a:effectLst/>
                <a:latin typeface="Arial Narrow" panose="020B0606020202030204" pitchFamily="34" charset="0"/>
                <a:ea typeface="Times New Roman" panose="02020603050405020304" pitchFamily="18" charset="0"/>
                <a:cs typeface="Arial" panose="020B0604020202020204" pitchFamily="34" charset="0"/>
              </a:rPr>
              <a:t>7. Bu araçlar gereksiz yere kullanılmamalıdır. Özellikle acil ihtiyaç duyulan anlarda bu iletişim kanallarının gereksiz yere meşgul edilmesinden dolayı olası tehlikeler hakkında zamanında bilgi sahibi olmak imkânsız hâle gelebilir. </a:t>
            </a:r>
            <a:endParaRPr lang="tr-TR"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444629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0486D-B671-BD5C-CE2A-90AB5C208C9E}"/>
            </a:ext>
          </a:extLst>
        </p:cNvPr>
        <p:cNvGrpSpPr/>
        <p:nvPr/>
      </p:nvGrpSpPr>
      <p:grpSpPr>
        <a:xfrm>
          <a:off x="0" y="0"/>
          <a:ext cx="0" cy="0"/>
          <a:chOff x="0" y="0"/>
          <a:chExt cx="0" cy="0"/>
        </a:xfrm>
      </p:grpSpPr>
      <p:sp>
        <p:nvSpPr>
          <p:cNvPr id="6" name="Metin kutusu 5">
            <a:extLst>
              <a:ext uri="{FF2B5EF4-FFF2-40B4-BE49-F238E27FC236}">
                <a16:creationId xmlns:a16="http://schemas.microsoft.com/office/drawing/2014/main" id="{335700AC-3B7A-79C4-38B5-6B27EA495553}"/>
              </a:ext>
            </a:extLst>
          </p:cNvPr>
          <p:cNvSpPr txBox="1"/>
          <p:nvPr/>
        </p:nvSpPr>
        <p:spPr>
          <a:xfrm>
            <a:off x="796833" y="1012954"/>
            <a:ext cx="10189029" cy="4832092"/>
          </a:xfrm>
          <a:prstGeom prst="rect">
            <a:avLst/>
          </a:prstGeom>
          <a:noFill/>
        </p:spPr>
        <p:txBody>
          <a:bodyPr wrap="square">
            <a:spAutoFit/>
          </a:bodyPr>
          <a:lstStyle/>
          <a:p>
            <a:pPr marL="353695" fontAlgn="base"/>
            <a:r>
              <a:rPr lang="tr-TR" sz="2800" b="1"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ÖZEL GÜVENLİK GÖREVLİLERİ VE CAYDIRICI EKİPMANLAR</a:t>
            </a:r>
            <a:r>
              <a:rPr lang="tr-TR" sz="2800" dirty="0">
                <a:solidFill>
                  <a:srgbClr val="FFFF00"/>
                </a:solidFill>
                <a:effectLst/>
                <a:latin typeface="Arial Narrow" panose="020B0606020202030204" pitchFamily="34" charset="0"/>
                <a:ea typeface="Times New Roman" panose="02020603050405020304" pitchFamily="18" charset="0"/>
                <a:cs typeface="Arial" panose="020B0604020202020204" pitchFamily="34" charset="0"/>
              </a:rPr>
              <a:t> </a:t>
            </a:r>
            <a:endParaRPr lang="tr-TR" sz="2800" dirty="0">
              <a:solidFill>
                <a:srgbClr val="FFFF00"/>
              </a:solidFill>
              <a:effectLst/>
              <a:latin typeface="Times New Roman" panose="02020603050405020304" pitchFamily="18" charset="0"/>
              <a:ea typeface="Times New Roman" panose="02020603050405020304" pitchFamily="18" charset="0"/>
            </a:endParaRPr>
          </a:p>
          <a:p>
            <a:pPr fontAlgn="base"/>
            <a:r>
              <a:rPr lang="tr-TR" sz="2800" dirty="0">
                <a:effectLst/>
                <a:latin typeface="Arial Narrow" panose="020B0606020202030204" pitchFamily="34" charset="0"/>
                <a:ea typeface="Times New Roman" panose="02020603050405020304" pitchFamily="18" charset="0"/>
                <a:cs typeface="Arial" panose="020B0604020202020204" pitchFamily="34" charset="0"/>
              </a:rPr>
              <a:t>         Çoğu zaman caydırıcı özelliğe sahip ekipmanların kullanılması özel güvenlik görevlilerinin işini kolaylaştıracak ve istenmeyen durumlarla karşılaşılmasını engelleyecektir. Bu bakımdan özel güvenlik görevlilerinin ve/veya kullandıkları araçların (Otomobil, motor vb.) bu tarz ekipmanlarla donatılmış olması faydalı olacaktır.  </a:t>
            </a:r>
            <a:endParaRPr lang="tr-TR" sz="2800" dirty="0">
              <a:effectLst/>
              <a:latin typeface="Times New Roman" panose="02020603050405020304" pitchFamily="18" charset="0"/>
              <a:ea typeface="Times New Roman" panose="02020603050405020304" pitchFamily="18" charset="0"/>
            </a:endParaRPr>
          </a:p>
          <a:p>
            <a:pPr fontAlgn="base"/>
            <a:r>
              <a:rPr lang="tr-TR" sz="2800" dirty="0">
                <a:effectLst/>
                <a:latin typeface="Arial Narrow" panose="020B0606020202030204" pitchFamily="34" charset="0"/>
                <a:ea typeface="Times New Roman" panose="02020603050405020304" pitchFamily="18" charset="0"/>
                <a:cs typeface="Arial" panose="020B0604020202020204" pitchFamily="34" charset="0"/>
              </a:rPr>
              <a:t>         Bu maksatla; özel güvenlik personelinin taşıdığı düdük, araçlarda monte edilmiş siren ve tepe lambası, görünür yerlere yerleştirilmiş kameralar, kapı girişlerinde kurulmuş X-Ray cihazları ve detektörler görsel olarak da caydırıcı özelliğe sahiptir. </a:t>
            </a:r>
            <a:endParaRPr lang="tr-TR" sz="2800" dirty="0">
              <a:effectLst/>
              <a:latin typeface="Times New Roman" panose="02020603050405020304" pitchFamily="18" charset="0"/>
              <a:ea typeface="Times New Roman" panose="02020603050405020304" pitchFamily="18" charset="0"/>
            </a:endParaRPr>
          </a:p>
          <a:p>
            <a:pPr marL="353695" fontAlgn="base"/>
            <a:r>
              <a:rPr lang="tr-TR" sz="2800" dirty="0">
                <a:effectLst/>
                <a:latin typeface="Arial" panose="020B0604020202020204" pitchFamily="34" charset="0"/>
                <a:ea typeface="Times New Roman" panose="02020603050405020304" pitchFamily="18" charset="0"/>
              </a:rPr>
              <a:t> </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9922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51655-E8D6-BCDB-62AA-B7A8E953301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35A2A2E-99BB-25BA-BB1F-49D6F15B6A53}"/>
              </a:ext>
            </a:extLst>
          </p:cNvPr>
          <p:cNvSpPr>
            <a:spLocks noGrp="1"/>
          </p:cNvSpPr>
          <p:nvPr>
            <p:ph type="ctrTitle"/>
          </p:nvPr>
        </p:nvSpPr>
        <p:spPr>
          <a:xfrm>
            <a:off x="647700" y="365761"/>
            <a:ext cx="10896600" cy="6492239"/>
          </a:xfrm>
        </p:spPr>
        <p:txBody>
          <a:bodyPr>
            <a:noAutofit/>
          </a:bodyPr>
          <a:lstStyle/>
          <a:p>
            <a:pPr algn="l"/>
            <a:r>
              <a:rPr lang="tr-TR" sz="1900" dirty="0">
                <a:solidFill>
                  <a:srgbClr val="FFFF00"/>
                </a:solidFill>
                <a:effectLst/>
                <a:latin typeface="Arial Narrow" panose="020B0606020202030204" pitchFamily="34" charset="0"/>
                <a:ea typeface="Times New Roman" panose="02020603050405020304" pitchFamily="18" charset="0"/>
              </a:rPr>
              <a:t>b). </a:t>
            </a:r>
            <a:r>
              <a:rPr lang="tr-TR" sz="1900" b="1" dirty="0">
                <a:solidFill>
                  <a:srgbClr val="FFFF00"/>
                </a:solidFill>
                <a:effectLst/>
                <a:latin typeface="Arial Narrow" panose="020B0606020202030204" pitchFamily="34" charset="0"/>
                <a:ea typeface="Times New Roman" panose="02020603050405020304" pitchFamily="18" charset="0"/>
              </a:rPr>
              <a:t>Finansal Sektör</a:t>
            </a:r>
            <a:br>
              <a:rPr lang="tr-TR" sz="1900" dirty="0">
                <a:effectLst/>
                <a:latin typeface="Times New Roman" panose="02020603050405020304" pitchFamily="18" charset="0"/>
                <a:ea typeface="Times New Roman" panose="02020603050405020304" pitchFamily="18" charset="0"/>
              </a:rPr>
            </a:br>
            <a:r>
              <a:rPr lang="tr-TR" sz="1900" dirty="0">
                <a:solidFill>
                  <a:srgbClr val="00B0F0"/>
                </a:solidFill>
                <a:effectLst/>
                <a:latin typeface="Arial Narrow" panose="020B0606020202030204" pitchFamily="34" charset="0"/>
                <a:ea typeface="Times New Roman" panose="02020603050405020304" pitchFamily="18" charset="0"/>
              </a:rPr>
              <a:t>Olay: </a:t>
            </a:r>
            <a:r>
              <a:rPr lang="tr-TR" sz="1900" dirty="0">
                <a:effectLst/>
                <a:latin typeface="Arial Narrow" panose="020B0606020202030204" pitchFamily="34" charset="0"/>
                <a:ea typeface="Times New Roman" panose="02020603050405020304" pitchFamily="18" charset="0"/>
              </a:rPr>
              <a:t>Bir bankada, müşteri hesabında olağandışı büyük miktarlarda para transferi tespit edilir. Banka, bu işlemleri kara para aklama şüphesiyle inceler.</a:t>
            </a:r>
            <a:br>
              <a:rPr lang="tr-TR" sz="1900" dirty="0">
                <a:effectLst/>
                <a:latin typeface="Times New Roman" panose="02020603050405020304" pitchFamily="18" charset="0"/>
                <a:ea typeface="Times New Roman" panose="02020603050405020304" pitchFamily="18" charset="0"/>
              </a:rPr>
            </a:br>
            <a:r>
              <a:rPr lang="tr-TR" sz="1900" dirty="0">
                <a:effectLst/>
                <a:latin typeface="Arial Narrow" panose="020B0606020202030204" pitchFamily="34" charset="0"/>
                <a:ea typeface="Times New Roman" panose="02020603050405020304" pitchFamily="18" charset="0"/>
              </a:rPr>
              <a:t>Profilleme Teknikleri:</a:t>
            </a:r>
            <a:br>
              <a:rPr lang="tr-TR" sz="1900" dirty="0">
                <a:effectLst/>
                <a:latin typeface="Times New Roman" panose="02020603050405020304" pitchFamily="18" charset="0"/>
                <a:ea typeface="Times New Roman" panose="02020603050405020304" pitchFamily="18" charset="0"/>
              </a:rPr>
            </a:br>
            <a:r>
              <a:rPr lang="tr-TR" sz="1900" dirty="0">
                <a:solidFill>
                  <a:srgbClr val="00B050"/>
                </a:solidFill>
                <a:effectLst/>
                <a:latin typeface="Arial Narrow" panose="020B0606020202030204" pitchFamily="34" charset="0"/>
                <a:ea typeface="Times New Roman" panose="02020603050405020304" pitchFamily="18" charset="0"/>
              </a:rPr>
              <a:t>- Finansal Profilleme: </a:t>
            </a:r>
            <a:r>
              <a:rPr lang="tr-TR" sz="1900" dirty="0">
                <a:effectLst/>
                <a:latin typeface="Arial Narrow" panose="020B0606020202030204" pitchFamily="34" charset="0"/>
                <a:ea typeface="Times New Roman" panose="02020603050405020304" pitchFamily="18" charset="0"/>
              </a:rPr>
              <a:t>Müşterinin geçmiş finansal işlemleri ve hesap hareketleri analiz edilir. Olağandışı büyük transferlerin sıklığı ve amacı değerlendirilir.</a:t>
            </a:r>
            <a:br>
              <a:rPr lang="tr-TR" sz="1900" dirty="0">
                <a:effectLst/>
                <a:latin typeface="Times New Roman" panose="02020603050405020304" pitchFamily="18" charset="0"/>
                <a:ea typeface="Times New Roman" panose="02020603050405020304" pitchFamily="18" charset="0"/>
              </a:rPr>
            </a:br>
            <a:r>
              <a:rPr lang="tr-TR" sz="1900" dirty="0">
                <a:solidFill>
                  <a:srgbClr val="00B050"/>
                </a:solidFill>
                <a:effectLst/>
                <a:latin typeface="Arial Narrow" panose="020B0606020202030204" pitchFamily="34" charset="0"/>
                <a:ea typeface="Times New Roman" panose="02020603050405020304" pitchFamily="18" charset="0"/>
              </a:rPr>
              <a:t>- Davranışsal Profilleme: </a:t>
            </a:r>
            <a:r>
              <a:rPr lang="tr-TR" sz="1900" dirty="0">
                <a:effectLst/>
                <a:latin typeface="Arial Narrow" panose="020B0606020202030204" pitchFamily="34" charset="0"/>
                <a:ea typeface="Times New Roman" panose="02020603050405020304" pitchFamily="18" charset="0"/>
              </a:rPr>
              <a:t>Müşterinin bankadaki davranışları ve bankayla olan etkileşimleri gözlemlenir.</a:t>
            </a:r>
            <a:br>
              <a:rPr lang="tr-TR" sz="1900" dirty="0">
                <a:effectLst/>
                <a:latin typeface="Times New Roman" panose="02020603050405020304" pitchFamily="18" charset="0"/>
                <a:ea typeface="Times New Roman" panose="02020603050405020304" pitchFamily="18" charset="0"/>
              </a:rPr>
            </a:br>
            <a:r>
              <a:rPr lang="tr-TR" sz="1900" dirty="0">
                <a:solidFill>
                  <a:srgbClr val="FFFF00"/>
                </a:solidFill>
                <a:effectLst/>
                <a:latin typeface="Arial Narrow" panose="020B0606020202030204" pitchFamily="34" charset="0"/>
                <a:ea typeface="Times New Roman" panose="02020603050405020304" pitchFamily="18" charset="0"/>
              </a:rPr>
              <a:t>c). </a:t>
            </a:r>
            <a:r>
              <a:rPr lang="tr-TR" sz="1900" b="1" dirty="0">
                <a:solidFill>
                  <a:srgbClr val="FFFF00"/>
                </a:solidFill>
                <a:effectLst/>
                <a:latin typeface="Arial Narrow" panose="020B0606020202030204" pitchFamily="34" charset="0"/>
                <a:ea typeface="Times New Roman" panose="02020603050405020304" pitchFamily="18" charset="0"/>
              </a:rPr>
              <a:t>Perakende Güvenliği</a:t>
            </a:r>
            <a:br>
              <a:rPr lang="tr-TR" sz="1900" dirty="0">
                <a:effectLst/>
                <a:latin typeface="Times New Roman" panose="02020603050405020304" pitchFamily="18" charset="0"/>
                <a:ea typeface="Times New Roman" panose="02020603050405020304" pitchFamily="18" charset="0"/>
              </a:rPr>
            </a:br>
            <a:r>
              <a:rPr lang="tr-TR" sz="1900" dirty="0">
                <a:solidFill>
                  <a:srgbClr val="00B0F0"/>
                </a:solidFill>
                <a:effectLst/>
                <a:latin typeface="Arial Narrow" panose="020B0606020202030204" pitchFamily="34" charset="0"/>
                <a:ea typeface="Times New Roman" panose="02020603050405020304" pitchFamily="18" charset="0"/>
              </a:rPr>
              <a:t>Olay: </a:t>
            </a:r>
            <a:r>
              <a:rPr lang="tr-TR" sz="1900" dirty="0">
                <a:effectLst/>
                <a:latin typeface="Arial Narrow" panose="020B0606020202030204" pitchFamily="34" charset="0"/>
                <a:ea typeface="Times New Roman" panose="02020603050405020304" pitchFamily="18" charset="0"/>
              </a:rPr>
              <a:t>Bir alışveriş merkezinde, güvenlik kameraları belirli bir müşterinin sürekli olarak raflardaki ürünlere dokunduğunu ve çantasına gizlice bir şeyler koymaya çalıştığını tespit eder.</a:t>
            </a:r>
            <a:br>
              <a:rPr lang="tr-TR" sz="1900" dirty="0">
                <a:effectLst/>
                <a:latin typeface="Times New Roman" panose="02020603050405020304" pitchFamily="18" charset="0"/>
                <a:ea typeface="Times New Roman" panose="02020603050405020304" pitchFamily="18" charset="0"/>
              </a:rPr>
            </a:br>
            <a:r>
              <a:rPr lang="tr-TR" sz="1900" dirty="0">
                <a:effectLst/>
                <a:latin typeface="Arial Narrow" panose="020B0606020202030204" pitchFamily="34" charset="0"/>
                <a:ea typeface="Times New Roman" panose="02020603050405020304" pitchFamily="18" charset="0"/>
              </a:rPr>
              <a:t>Profilleme Teknikleri:</a:t>
            </a:r>
            <a:br>
              <a:rPr lang="tr-TR" sz="1900" dirty="0">
                <a:effectLst/>
                <a:latin typeface="Times New Roman" panose="02020603050405020304" pitchFamily="18" charset="0"/>
                <a:ea typeface="Times New Roman" panose="02020603050405020304" pitchFamily="18" charset="0"/>
              </a:rPr>
            </a:br>
            <a:r>
              <a:rPr lang="tr-TR" sz="1900" dirty="0">
                <a:effectLst/>
                <a:latin typeface="Arial Narrow" panose="020B0606020202030204" pitchFamily="34" charset="0"/>
                <a:ea typeface="Times New Roman" panose="02020603050405020304" pitchFamily="18" charset="0"/>
              </a:rPr>
              <a:t>- </a:t>
            </a:r>
            <a:r>
              <a:rPr lang="tr-TR" sz="1900" dirty="0">
                <a:solidFill>
                  <a:srgbClr val="00B050"/>
                </a:solidFill>
                <a:effectLst/>
                <a:latin typeface="Arial Narrow" panose="020B0606020202030204" pitchFamily="34" charset="0"/>
                <a:ea typeface="Times New Roman" panose="02020603050405020304" pitchFamily="18" charset="0"/>
              </a:rPr>
              <a:t>Davranışsal Profilleme: </a:t>
            </a:r>
            <a:r>
              <a:rPr lang="tr-TR" sz="1900" dirty="0">
                <a:effectLst/>
                <a:latin typeface="Arial Narrow" panose="020B0606020202030204" pitchFamily="34" charset="0"/>
                <a:ea typeface="Times New Roman" panose="02020603050405020304" pitchFamily="18" charset="0"/>
              </a:rPr>
              <a:t>Müşterinin şüpheli davranışları izlenir ve analiz edilir.</a:t>
            </a:r>
            <a:br>
              <a:rPr lang="tr-TR" sz="1900" dirty="0">
                <a:effectLst/>
                <a:latin typeface="Times New Roman" panose="02020603050405020304" pitchFamily="18" charset="0"/>
                <a:ea typeface="Times New Roman" panose="02020603050405020304" pitchFamily="18" charset="0"/>
              </a:rPr>
            </a:br>
            <a:r>
              <a:rPr lang="tr-TR" sz="1900" dirty="0">
                <a:solidFill>
                  <a:srgbClr val="00B050"/>
                </a:solidFill>
                <a:effectLst/>
                <a:latin typeface="Arial Narrow" panose="020B0606020202030204" pitchFamily="34" charset="0"/>
                <a:ea typeface="Times New Roman" panose="02020603050405020304" pitchFamily="18" charset="0"/>
              </a:rPr>
              <a:t>- Zaman Profillemesi: </a:t>
            </a:r>
            <a:r>
              <a:rPr lang="tr-TR" sz="1900" dirty="0">
                <a:effectLst/>
                <a:latin typeface="Arial Narrow" panose="020B0606020202030204" pitchFamily="34" charset="0"/>
                <a:ea typeface="Times New Roman" panose="02020603050405020304" pitchFamily="18" charset="0"/>
              </a:rPr>
              <a:t>Müşterinin mağazaya giriş ve çıkış zamanları değerlendirilir, mağazadaki hareketleri izlenir.</a:t>
            </a:r>
            <a:br>
              <a:rPr lang="tr-TR" sz="1900" dirty="0">
                <a:effectLst/>
                <a:latin typeface="Times New Roman" panose="02020603050405020304" pitchFamily="18" charset="0"/>
                <a:ea typeface="Times New Roman" panose="02020603050405020304" pitchFamily="18" charset="0"/>
              </a:rPr>
            </a:br>
            <a:r>
              <a:rPr lang="tr-TR" sz="1900" dirty="0">
                <a:solidFill>
                  <a:srgbClr val="FFFF00"/>
                </a:solidFill>
                <a:effectLst/>
                <a:latin typeface="Arial Narrow" panose="020B0606020202030204" pitchFamily="34" charset="0"/>
                <a:ea typeface="Times New Roman" panose="02020603050405020304" pitchFamily="18" charset="0"/>
              </a:rPr>
              <a:t>d)</a:t>
            </a:r>
            <a:r>
              <a:rPr lang="tr-TR" sz="1900" b="1" dirty="0">
                <a:solidFill>
                  <a:srgbClr val="FFFF00"/>
                </a:solidFill>
                <a:effectLst/>
                <a:latin typeface="Arial Narrow" panose="020B0606020202030204" pitchFamily="34" charset="0"/>
                <a:ea typeface="Times New Roman" panose="02020603050405020304" pitchFamily="18" charset="0"/>
              </a:rPr>
              <a:t>. Trafik Denetimleri</a:t>
            </a:r>
            <a:br>
              <a:rPr lang="tr-TR" sz="1900" dirty="0">
                <a:effectLst/>
                <a:latin typeface="Times New Roman" panose="02020603050405020304" pitchFamily="18" charset="0"/>
                <a:ea typeface="Times New Roman" panose="02020603050405020304" pitchFamily="18" charset="0"/>
              </a:rPr>
            </a:br>
            <a:r>
              <a:rPr lang="tr-TR" sz="1900" dirty="0">
                <a:solidFill>
                  <a:srgbClr val="00B0F0"/>
                </a:solidFill>
                <a:effectLst/>
                <a:latin typeface="Arial Narrow" panose="020B0606020202030204" pitchFamily="34" charset="0"/>
                <a:ea typeface="Times New Roman" panose="02020603050405020304" pitchFamily="18" charset="0"/>
              </a:rPr>
              <a:t>Olay: </a:t>
            </a:r>
            <a:r>
              <a:rPr lang="tr-TR" sz="1900" dirty="0">
                <a:effectLst/>
                <a:latin typeface="Arial Narrow" panose="020B0606020202030204" pitchFamily="34" charset="0"/>
                <a:ea typeface="Times New Roman" panose="02020603050405020304" pitchFamily="18" charset="0"/>
              </a:rPr>
              <a:t>Trafik polisi, belirli bir saatte ve bölgede şüpheli bir araç tespit eder. Araç, gece geç saatlerde şüpheli bir şekilde dolaşmaktadır.</a:t>
            </a:r>
            <a:br>
              <a:rPr lang="tr-TR" sz="1900" dirty="0">
                <a:effectLst/>
                <a:latin typeface="Times New Roman" panose="02020603050405020304" pitchFamily="18" charset="0"/>
                <a:ea typeface="Times New Roman" panose="02020603050405020304" pitchFamily="18" charset="0"/>
              </a:rPr>
            </a:br>
            <a:r>
              <a:rPr lang="tr-TR" sz="1900" dirty="0">
                <a:effectLst/>
                <a:latin typeface="Arial Narrow" panose="020B0606020202030204" pitchFamily="34" charset="0"/>
                <a:ea typeface="Times New Roman" panose="02020603050405020304" pitchFamily="18" charset="0"/>
              </a:rPr>
              <a:t>Profilleme Teknikleri:</a:t>
            </a:r>
            <a:br>
              <a:rPr lang="tr-TR" sz="1900" dirty="0">
                <a:effectLst/>
                <a:latin typeface="Times New Roman" panose="02020603050405020304" pitchFamily="18" charset="0"/>
                <a:ea typeface="Times New Roman" panose="02020603050405020304" pitchFamily="18" charset="0"/>
              </a:rPr>
            </a:br>
            <a:r>
              <a:rPr lang="tr-TR" sz="1900" dirty="0">
                <a:solidFill>
                  <a:srgbClr val="00B050"/>
                </a:solidFill>
                <a:effectLst/>
                <a:latin typeface="Arial Narrow" panose="020B0606020202030204" pitchFamily="34" charset="0"/>
                <a:ea typeface="Times New Roman" panose="02020603050405020304" pitchFamily="18" charset="0"/>
              </a:rPr>
              <a:t>- Zaman Profillemesi: </a:t>
            </a:r>
            <a:r>
              <a:rPr lang="tr-TR" sz="1900" dirty="0">
                <a:effectLst/>
                <a:latin typeface="Arial Narrow" panose="020B0606020202030204" pitchFamily="34" charset="0"/>
                <a:ea typeface="Times New Roman" panose="02020603050405020304" pitchFamily="18" charset="0"/>
              </a:rPr>
              <a:t>Gece geç saatlerde ve suç oranı yüksek bölgelerde dolaşan araçlar daha yakından izlenir.</a:t>
            </a:r>
            <a:br>
              <a:rPr lang="tr-TR" sz="1900" dirty="0">
                <a:effectLst/>
                <a:latin typeface="Times New Roman" panose="02020603050405020304" pitchFamily="18" charset="0"/>
                <a:ea typeface="Times New Roman" panose="02020603050405020304" pitchFamily="18" charset="0"/>
              </a:rPr>
            </a:br>
            <a:r>
              <a:rPr lang="tr-TR" sz="1900" dirty="0">
                <a:solidFill>
                  <a:srgbClr val="00B050"/>
                </a:solidFill>
                <a:effectLst/>
                <a:latin typeface="Arial Narrow" panose="020B0606020202030204" pitchFamily="34" charset="0"/>
                <a:ea typeface="Times New Roman" panose="02020603050405020304" pitchFamily="18" charset="0"/>
              </a:rPr>
              <a:t>- Davranışsal Profilleme: </a:t>
            </a:r>
            <a:r>
              <a:rPr lang="tr-TR" sz="1900" dirty="0">
                <a:effectLst/>
                <a:latin typeface="Arial Narrow" panose="020B0606020202030204" pitchFamily="34" charset="0"/>
                <a:ea typeface="Times New Roman" panose="02020603050405020304" pitchFamily="18" charset="0"/>
              </a:rPr>
              <a:t>Sürücünün sürüş davranışları gözlemlenir ve şüpheli hareketler tespit edilir.</a:t>
            </a:r>
            <a:endParaRPr lang="tr-TR" sz="1900" dirty="0"/>
          </a:p>
        </p:txBody>
      </p:sp>
    </p:spTree>
    <p:extLst>
      <p:ext uri="{BB962C8B-B14F-4D97-AF65-F5344CB8AC3E}">
        <p14:creationId xmlns:p14="http://schemas.microsoft.com/office/powerpoint/2010/main" val="1834241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3CEA3-1BA3-0DAE-B8D3-52E78047CBE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588B799-06FA-DC9E-F4A2-DB81B6D76CA6}"/>
              </a:ext>
            </a:extLst>
          </p:cNvPr>
          <p:cNvSpPr>
            <a:spLocks noGrp="1"/>
          </p:cNvSpPr>
          <p:nvPr>
            <p:ph type="ctrTitle"/>
          </p:nvPr>
        </p:nvSpPr>
        <p:spPr>
          <a:xfrm>
            <a:off x="762000" y="441960"/>
            <a:ext cx="10896600" cy="6172199"/>
          </a:xfrm>
        </p:spPr>
        <p:txBody>
          <a:bodyPr>
            <a:noAutofit/>
          </a:bodyPr>
          <a:lstStyle/>
          <a:p>
            <a:pPr algn="l"/>
            <a:r>
              <a:rPr lang="tr-TR" sz="2400" dirty="0">
                <a:solidFill>
                  <a:srgbClr val="FFFF00"/>
                </a:solidFill>
                <a:effectLst/>
                <a:latin typeface="Arial" panose="020B0604020202020204" pitchFamily="34" charset="0"/>
                <a:ea typeface="Times New Roman" panose="02020603050405020304" pitchFamily="18" charset="0"/>
              </a:rPr>
              <a:t>“</a:t>
            </a:r>
            <a:r>
              <a:rPr lang="tr-TR" sz="2400" dirty="0">
                <a:solidFill>
                  <a:srgbClr val="FFFF00"/>
                </a:solidFill>
                <a:effectLst/>
                <a:latin typeface="Arial Narrow" panose="020B0606020202030204" pitchFamily="34" charset="0"/>
                <a:ea typeface="Times New Roman" panose="02020603050405020304" pitchFamily="18" charset="0"/>
              </a:rPr>
              <a:t>e). </a:t>
            </a:r>
            <a:r>
              <a:rPr lang="tr-TR" sz="2400" b="1" dirty="0">
                <a:solidFill>
                  <a:srgbClr val="FFFF00"/>
                </a:solidFill>
                <a:effectLst/>
                <a:latin typeface="Arial Narrow" panose="020B0606020202030204" pitchFamily="34" charset="0"/>
                <a:ea typeface="Times New Roman" panose="02020603050405020304" pitchFamily="18" charset="0"/>
              </a:rPr>
              <a:t>Siber Güvenlik</a:t>
            </a:r>
            <a:br>
              <a:rPr lang="tr-TR" sz="2400" dirty="0">
                <a:effectLst/>
                <a:latin typeface="Times New Roman" panose="02020603050405020304" pitchFamily="18" charset="0"/>
                <a:ea typeface="Times New Roman" panose="02020603050405020304" pitchFamily="18" charset="0"/>
              </a:rPr>
            </a:br>
            <a:r>
              <a:rPr lang="tr-TR" sz="2400" dirty="0">
                <a:solidFill>
                  <a:srgbClr val="00B0F0"/>
                </a:solidFill>
                <a:effectLst/>
                <a:latin typeface="Arial Narrow" panose="020B0606020202030204" pitchFamily="34" charset="0"/>
                <a:ea typeface="Times New Roman" panose="02020603050405020304" pitchFamily="18" charset="0"/>
              </a:rPr>
              <a:t>Olay: </a:t>
            </a:r>
            <a:r>
              <a:rPr lang="tr-TR" sz="2400" dirty="0">
                <a:effectLst/>
                <a:latin typeface="Arial Narrow" panose="020B0606020202030204" pitchFamily="34" charset="0"/>
                <a:ea typeface="Times New Roman" panose="02020603050405020304" pitchFamily="18" charset="0"/>
              </a:rPr>
              <a:t>Bir şirketin bilgi işlem departmanı, belirli bir kullanıcının hesap hareketlerinde olağandışı giriş denemeleri tespit eder. Kullanıcı, farklı IP adreslerinden hesabına giriş yapmaya çalışmaktadır.</a:t>
            </a: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Profilleme Teknikleri:</a:t>
            </a:r>
            <a:br>
              <a:rPr lang="tr-TR" sz="2400" dirty="0">
                <a:effectLst/>
                <a:latin typeface="Times New Roman" panose="02020603050405020304" pitchFamily="18" charset="0"/>
                <a:ea typeface="Times New Roman" panose="02020603050405020304" pitchFamily="18" charset="0"/>
              </a:rPr>
            </a:br>
            <a:r>
              <a:rPr lang="tr-TR" sz="2400" dirty="0">
                <a:solidFill>
                  <a:srgbClr val="00B050"/>
                </a:solidFill>
                <a:effectLst/>
                <a:latin typeface="Arial Narrow" panose="020B0606020202030204" pitchFamily="34" charset="0"/>
                <a:ea typeface="Times New Roman" panose="02020603050405020304" pitchFamily="18" charset="0"/>
              </a:rPr>
              <a:t>- Davranışsal Profilleme: </a:t>
            </a:r>
            <a:r>
              <a:rPr lang="tr-TR" sz="2400" dirty="0">
                <a:effectLst/>
                <a:latin typeface="Arial Narrow" panose="020B0606020202030204" pitchFamily="34" charset="0"/>
                <a:ea typeface="Times New Roman" panose="02020603050405020304" pitchFamily="18" charset="0"/>
              </a:rPr>
              <a:t>Kullanıcının hesap hareketleri ve giriş denemeleri analiz edilir. Olağandışı aktiviteler tespit edilir.</a:t>
            </a:r>
            <a:br>
              <a:rPr lang="tr-TR" sz="2400" dirty="0">
                <a:effectLst/>
                <a:latin typeface="Times New Roman" panose="02020603050405020304" pitchFamily="18" charset="0"/>
                <a:ea typeface="Times New Roman" panose="02020603050405020304" pitchFamily="18" charset="0"/>
              </a:rPr>
            </a:br>
            <a:r>
              <a:rPr lang="tr-TR" sz="2400" dirty="0">
                <a:solidFill>
                  <a:srgbClr val="00B050"/>
                </a:solidFill>
                <a:effectLst/>
                <a:latin typeface="Arial Narrow" panose="020B0606020202030204" pitchFamily="34" charset="0"/>
                <a:ea typeface="Times New Roman" panose="02020603050405020304" pitchFamily="18" charset="0"/>
              </a:rPr>
              <a:t>- Coğrafi Profilleme: </a:t>
            </a:r>
            <a:r>
              <a:rPr lang="tr-TR" sz="2400" dirty="0">
                <a:effectLst/>
                <a:latin typeface="Arial Narrow" panose="020B0606020202030204" pitchFamily="34" charset="0"/>
                <a:ea typeface="Times New Roman" panose="02020603050405020304" pitchFamily="18" charset="0"/>
              </a:rPr>
              <a:t>Kullanıcının giriş denemeleri yapılan IP adreslerinin coğrafi konumları incelenir.</a:t>
            </a:r>
            <a:br>
              <a:rPr lang="tr-TR" sz="2400" dirty="0">
                <a:effectLst/>
                <a:latin typeface="Arial Narrow" panose="020B0606020202030204" pitchFamily="34" charset="0"/>
                <a:ea typeface="Times New Roman" panose="02020603050405020304" pitchFamily="18" charset="0"/>
              </a:rPr>
            </a:br>
            <a:br>
              <a:rPr lang="tr-TR" sz="2400" dirty="0">
                <a:effectLst/>
                <a:latin typeface="Times New Roman" panose="02020603050405020304" pitchFamily="18" charset="0"/>
                <a:ea typeface="Times New Roman" panose="02020603050405020304" pitchFamily="18" charset="0"/>
              </a:rPr>
            </a:br>
            <a:r>
              <a:rPr lang="tr-TR" sz="2400" dirty="0">
                <a:effectLst/>
                <a:latin typeface="Arial Narrow" panose="020B0606020202030204" pitchFamily="34" charset="0"/>
                <a:ea typeface="Times New Roman" panose="02020603050405020304" pitchFamily="18" charset="0"/>
              </a:rPr>
              <a:t>Bu örnekler, şüpheli profilleme tekniklerinin nasıl kullanıldığını ve bu tekniklerin farklı alanlarda güvenlik önlemlerini artırmada nasıl etkili olduğunu göstermektedir. Ancak, şüpheli profilleme uygulamalarının etik ve yasal boyutları dikkate alınmalı ve bireylerin haklarına saygı gösterilmelidir.</a:t>
            </a:r>
            <a:br>
              <a:rPr lang="tr-TR" sz="2400" dirty="0">
                <a:effectLst/>
                <a:latin typeface="Times New Roman" panose="02020603050405020304" pitchFamily="18" charset="0"/>
                <a:ea typeface="Times New Roman" panose="02020603050405020304" pitchFamily="18" charset="0"/>
              </a:rPr>
            </a:br>
            <a:br>
              <a:rPr lang="tr-TR" sz="1800" dirty="0">
                <a:effectLst/>
                <a:latin typeface="Times New Roman" panose="02020603050405020304" pitchFamily="18" charset="0"/>
                <a:ea typeface="Times New Roman" panose="02020603050405020304" pitchFamily="18" charset="0"/>
              </a:rPr>
            </a:br>
            <a:br>
              <a:rPr lang="tr-TR" sz="1800" b="1" dirty="0">
                <a:solidFill>
                  <a:srgbClr val="FF0000"/>
                </a:solidFill>
                <a:effectLst/>
                <a:latin typeface="Times New Roman" panose="02020603050405020304" pitchFamily="18" charset="0"/>
                <a:ea typeface="Times New Roman" panose="02020603050405020304" pitchFamily="18" charset="0"/>
              </a:rPr>
            </a:br>
            <a:endParaRPr lang="tr-TR" sz="1800" dirty="0"/>
          </a:p>
        </p:txBody>
      </p:sp>
    </p:spTree>
    <p:extLst>
      <p:ext uri="{BB962C8B-B14F-4D97-AF65-F5344CB8AC3E}">
        <p14:creationId xmlns:p14="http://schemas.microsoft.com/office/powerpoint/2010/main" val="1836399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C79CD-8629-BAD6-19E0-78B130950DD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2BD94EE-655B-A121-37CA-5A2C5F103AD0}"/>
              </a:ext>
            </a:extLst>
          </p:cNvPr>
          <p:cNvSpPr>
            <a:spLocks noGrp="1"/>
          </p:cNvSpPr>
          <p:nvPr>
            <p:ph type="ctrTitle"/>
          </p:nvPr>
        </p:nvSpPr>
        <p:spPr>
          <a:xfrm>
            <a:off x="647700" y="548640"/>
            <a:ext cx="10896600" cy="6827519"/>
          </a:xfrm>
        </p:spPr>
        <p:txBody>
          <a:bodyPr>
            <a:noAutofit/>
          </a:bodyPr>
          <a:lstStyle/>
          <a:p>
            <a:pPr algn="l">
              <a:tabLst>
                <a:tab pos="1851660" algn="l"/>
              </a:tabLst>
            </a:pPr>
            <a:r>
              <a:rPr lang="tr-TR" sz="2200" b="1" dirty="0">
                <a:solidFill>
                  <a:srgbClr val="FFC000"/>
                </a:solidFill>
                <a:effectLst/>
                <a:latin typeface="Arial Narrow" panose="020B0606020202030204" pitchFamily="34" charset="0"/>
                <a:ea typeface="Times New Roman" panose="02020603050405020304" pitchFamily="18" charset="0"/>
              </a:rPr>
              <a:t>4. Risk analiz süreç ve tekniklerini kullanarak şüpheli profili yapar</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Risk analiz süreçleri ve tekniklerini kullanarak şüpheli bir profil oluşturmak için belirli adımlar izlenir. İşte bu sürecin nasıl işleyeceğine dair bir örnek:</a:t>
            </a:r>
            <a:br>
              <a:rPr lang="tr-TR" sz="2200" dirty="0">
                <a:effectLst/>
                <a:latin typeface="Times New Roman" panose="02020603050405020304" pitchFamily="18" charset="0"/>
                <a:ea typeface="Times New Roman" panose="02020603050405020304" pitchFamily="18" charset="0"/>
              </a:rPr>
            </a:br>
            <a:r>
              <a:rPr lang="tr-TR" sz="2200" dirty="0">
                <a:solidFill>
                  <a:srgbClr val="FFFF00"/>
                </a:solidFill>
                <a:effectLst/>
                <a:latin typeface="Arial Narrow" panose="020B0606020202030204" pitchFamily="34" charset="0"/>
                <a:ea typeface="Times New Roman" panose="02020603050405020304" pitchFamily="18" charset="0"/>
              </a:rPr>
              <a:t>Olay:</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Bir banka, müşteri hesap hareketlerinde olağandışı aktiviteler fark eder ve potansiyel bir kara para aklama olayını araştırmak ister.</a:t>
            </a:r>
            <a:br>
              <a:rPr lang="tr-TR" sz="2200" dirty="0">
                <a:effectLst/>
                <a:latin typeface="Times New Roman" panose="02020603050405020304" pitchFamily="18" charset="0"/>
                <a:ea typeface="Times New Roman" panose="02020603050405020304" pitchFamily="18" charset="0"/>
              </a:rPr>
            </a:br>
            <a:r>
              <a:rPr lang="tr-TR" sz="2200" b="1" dirty="0">
                <a:effectLst/>
                <a:latin typeface="Arial Narrow" panose="020B0606020202030204" pitchFamily="34" charset="0"/>
                <a:ea typeface="Times New Roman" panose="02020603050405020304" pitchFamily="18" charset="0"/>
              </a:rPr>
              <a:t> </a:t>
            </a:r>
            <a:br>
              <a:rPr lang="tr-TR" sz="2200" dirty="0">
                <a:effectLst/>
                <a:latin typeface="Times New Roman" panose="02020603050405020304" pitchFamily="18" charset="0"/>
                <a:ea typeface="Times New Roman" panose="02020603050405020304" pitchFamily="18" charset="0"/>
              </a:rPr>
            </a:br>
            <a:r>
              <a:rPr lang="tr-TR" sz="2200" b="1" dirty="0">
                <a:solidFill>
                  <a:srgbClr val="00B0F0"/>
                </a:solidFill>
                <a:effectLst/>
                <a:latin typeface="Arial Narrow" panose="020B0606020202030204" pitchFamily="34" charset="0"/>
                <a:ea typeface="Times New Roman" panose="02020603050405020304" pitchFamily="18" charset="0"/>
              </a:rPr>
              <a:t>Adımlar ve Teknikler:</a:t>
            </a:r>
            <a:br>
              <a:rPr lang="tr-TR" sz="2200" dirty="0">
                <a:effectLst/>
                <a:latin typeface="Times New Roman" panose="02020603050405020304" pitchFamily="18" charset="0"/>
                <a:ea typeface="Times New Roman" panose="02020603050405020304" pitchFamily="18" charset="0"/>
              </a:rPr>
            </a:br>
            <a:r>
              <a:rPr lang="tr-TR" sz="2200" dirty="0">
                <a:solidFill>
                  <a:srgbClr val="00B050"/>
                </a:solidFill>
                <a:effectLst/>
                <a:latin typeface="Arial Narrow" panose="020B0606020202030204" pitchFamily="34" charset="0"/>
                <a:ea typeface="Times New Roman" panose="02020603050405020304" pitchFamily="18" charset="0"/>
              </a:rPr>
              <a:t>a). Veri Toplama:</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   - Teknik: Müşterinin hesap hareketleri, geçmiş işlemleri, demografik bilgileri ve diğer ilgili veriler toplanır.</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   </a:t>
            </a:r>
            <a:r>
              <a:rPr lang="tr-TR" sz="2200" dirty="0">
                <a:solidFill>
                  <a:schemeClr val="accent6">
                    <a:lumMod val="75000"/>
                  </a:schemeClr>
                </a:solidFill>
                <a:effectLst/>
                <a:latin typeface="Arial Narrow" panose="020B0606020202030204" pitchFamily="34" charset="0"/>
                <a:ea typeface="Times New Roman" panose="02020603050405020304" pitchFamily="18" charset="0"/>
              </a:rPr>
              <a:t>- Örnek: </a:t>
            </a:r>
            <a:r>
              <a:rPr lang="tr-TR" sz="2200" dirty="0">
                <a:effectLst/>
                <a:latin typeface="Arial Narrow" panose="020B0606020202030204" pitchFamily="34" charset="0"/>
                <a:ea typeface="Times New Roman" panose="02020603050405020304" pitchFamily="18" charset="0"/>
              </a:rPr>
              <a:t>Müşterinin son 6 ay içindeki tüm finansal işlemleri, hesaplarına giren ve çıkan para miktarları analiz edilir.</a:t>
            </a:r>
            <a:br>
              <a:rPr lang="tr-TR" sz="2200" dirty="0">
                <a:effectLst/>
                <a:latin typeface="Times New Roman" panose="02020603050405020304" pitchFamily="18" charset="0"/>
                <a:ea typeface="Times New Roman" panose="02020603050405020304" pitchFamily="18" charset="0"/>
              </a:rPr>
            </a:br>
            <a:r>
              <a:rPr lang="tr-TR" sz="2200" dirty="0">
                <a:solidFill>
                  <a:srgbClr val="00B050"/>
                </a:solidFill>
                <a:effectLst/>
                <a:latin typeface="Arial Narrow" panose="020B0606020202030204" pitchFamily="34" charset="0"/>
                <a:ea typeface="Times New Roman" panose="02020603050405020304" pitchFamily="18" charset="0"/>
              </a:rPr>
              <a:t>b). Veri Analizi:</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   - Teknik: Toplanan veriler, anomali tespiti ve davranışsal analiz teknikleri kullanılarak incelenir.</a:t>
            </a:r>
            <a:br>
              <a:rPr lang="tr-TR" sz="2200" dirty="0">
                <a:effectLst/>
                <a:latin typeface="Times New Roman" panose="02020603050405020304" pitchFamily="18" charset="0"/>
                <a:ea typeface="Times New Roman" panose="02020603050405020304" pitchFamily="18" charset="0"/>
              </a:rPr>
            </a:br>
            <a:r>
              <a:rPr lang="tr-TR" sz="2200" dirty="0">
                <a:effectLst/>
                <a:latin typeface="Arial Narrow" panose="020B0606020202030204" pitchFamily="34" charset="0"/>
                <a:ea typeface="Times New Roman" panose="02020603050405020304" pitchFamily="18" charset="0"/>
              </a:rPr>
              <a:t>   </a:t>
            </a:r>
            <a:r>
              <a:rPr lang="tr-TR" sz="2200" dirty="0">
                <a:solidFill>
                  <a:schemeClr val="accent6">
                    <a:lumMod val="75000"/>
                  </a:schemeClr>
                </a:solidFill>
                <a:effectLst/>
                <a:latin typeface="Arial Narrow" panose="020B0606020202030204" pitchFamily="34" charset="0"/>
                <a:ea typeface="Times New Roman" panose="02020603050405020304" pitchFamily="18" charset="0"/>
              </a:rPr>
              <a:t>- Örnek: </a:t>
            </a:r>
            <a:r>
              <a:rPr lang="tr-TR" sz="2200" dirty="0">
                <a:effectLst/>
                <a:latin typeface="Arial Narrow" panose="020B0606020202030204" pitchFamily="34" charset="0"/>
                <a:ea typeface="Times New Roman" panose="02020603050405020304" pitchFamily="18" charset="0"/>
              </a:rPr>
              <a:t>Müşterinin hesap hareketlerinde olağandışı büyük miktarlarda para transferi tespit edilir. Bu transferler, normal işlem modellerinden sapma gösteriyorsa şüpheli olarak değerlendirilir.</a:t>
            </a:r>
            <a:br>
              <a:rPr lang="tr-TR" sz="2200" dirty="0">
                <a:effectLst/>
                <a:latin typeface="Times New Roman" panose="02020603050405020304" pitchFamily="18" charset="0"/>
                <a:ea typeface="Times New Roman" panose="02020603050405020304" pitchFamily="18" charset="0"/>
              </a:rPr>
            </a:br>
            <a:br>
              <a:rPr lang="tr-TR" sz="2200" dirty="0">
                <a:effectLst/>
                <a:latin typeface="Times New Roman" panose="02020603050405020304" pitchFamily="18" charset="0"/>
                <a:ea typeface="Times New Roman" panose="02020603050405020304" pitchFamily="18" charset="0"/>
              </a:rPr>
            </a:br>
            <a:br>
              <a:rPr lang="tr-TR" sz="2200" b="1" dirty="0">
                <a:solidFill>
                  <a:srgbClr val="FF0000"/>
                </a:solidFill>
                <a:effectLst/>
                <a:latin typeface="Times New Roman" panose="02020603050405020304" pitchFamily="18" charset="0"/>
                <a:ea typeface="Times New Roman" panose="02020603050405020304" pitchFamily="18" charset="0"/>
              </a:rPr>
            </a:br>
            <a:endParaRPr lang="tr-TR" sz="2200" dirty="0"/>
          </a:p>
        </p:txBody>
      </p:sp>
    </p:spTree>
    <p:extLst>
      <p:ext uri="{BB962C8B-B14F-4D97-AF65-F5344CB8AC3E}">
        <p14:creationId xmlns:p14="http://schemas.microsoft.com/office/powerpoint/2010/main" val="3232429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Damask</Template>
  <TotalTime>95768</TotalTime>
  <Words>9332</Words>
  <Application>Microsoft Office PowerPoint</Application>
  <PresentationFormat>Geniş ekran</PresentationFormat>
  <Paragraphs>146</Paragraphs>
  <Slides>65</Slides>
  <Notes>1</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65</vt:i4>
      </vt:variant>
    </vt:vector>
  </HeadingPairs>
  <TitlesOfParts>
    <vt:vector size="76" baseType="lpstr">
      <vt:lpstr>Aptos</vt:lpstr>
      <vt:lpstr>Arial</vt:lpstr>
      <vt:lpstr>Arial Narrow</vt:lpstr>
      <vt:lpstr>Bookman Old Style</vt:lpstr>
      <vt:lpstr>Calibri</vt:lpstr>
      <vt:lpstr>Roboto</vt:lpstr>
      <vt:lpstr>Rockwell</vt:lpstr>
      <vt:lpstr>Symbol</vt:lpstr>
      <vt:lpstr>Times New Roman</vt:lpstr>
      <vt:lpstr>Wingdings</vt:lpstr>
      <vt:lpstr>Damask</vt:lpstr>
      <vt:lpstr>Şüpheli Profilleme   </vt:lpstr>
      <vt:lpstr>       “Önleme, adaletin en temel, en öncelikli zorunluluğudur.”  Şüpheli Profilleme: Genel olarak bireyin psikolojik özelliklerini tanımlamak, davranıştan yola çıkarak failin kişiliğini tanımaya çalışmak olarak tanımlanabilir. Kolluk görevlileri de bu tür suçu kimin işleyebileceğini ve aramaları gereken kişinin davranışsal, fiziksel, ailevi ve yaşam biçimi ile ilgili özelliklerini öğrenmeleri sayesinde potansiyel şüphelilerin sayısını azaltmaya çalışırlar.  1.Şüpheli profillemeye ilişkin kavramlara ait örnekler; Şüpheli profilleme, özellikle güvenlik ve suç önleme bağlamlarında sıkça kullanılan bir uygulamadır. Bu uygulamaya ilişkin bazı kavramlar ve örnekler şunlardır: a). Demografik Profilleme: Şüpheli profillemede, yaş, cinsiyet, etnik köken, dini inançlar gibi demografik bilgilerin kullanılmasıdır.    - Örnek: Havaalanında belirli etnik gruplara mensup kişilere yönelik sıkı güvenlik kontrolü uygulanması. b). Davranışsal Profilleme: Şüpheli kişileri belirlemek için belirli davranış kalıplarının ve hareketlerin gözlemlenmesidir.    - Örnek: Alışveriş merkezlerinde dolaşan ve şüpheli davranışlar sergileyen kişilerin güvenlik kameraları ile izlenmesi. c). Coğrafi Profilleme: Şüpheli profillemede, belirli coğrafi bölgelerdeki suç oranları ve suç geçmişi verilerinin kullanılmasıdır.    - Örnek: Polis devriyelerinin suç oranı yüksek olan mahallelerde daha yoğun olması. </vt:lpstr>
      <vt:lpstr>d). Psikolojik Profilleme: Suçluların psikolojik özelliklerine ve kişilik yapısına dayalı olarak yapılan profillemedir.    - Örnek: Seri katillerin psikolojik profillerinin oluşturulması ve bu profillere dayanarak şüphelilerin tespit edilmesi. e). Zaman Profillemesi: Suçların ve şüpheli aktivitelerin belirli zaman dilimlerinde daha sık gerçekleşmesine dayalı olarak yapılan profillemedir.    - Örnek: Gece saatlerinde belirli bölgelerde daha fazla polis devriyesi bulundurulması. f). Sosyal Ağ Profillemesi: Şüpheli kişilerin sosyal ağlar ve ilişkileri üzerinden yapılan analizlere dayalı profillemedir.    - Örnek: Şüpheli kişilerin arkadaş çevreleri, aile ilişkileri ve sosyal medya aktivitelerinin analiz edilmesi. Bu kavramlar, şüpheli profilleme uygulamalarının nasıl çeşitlilik gösterebileceğini ve farklı bağlamlarda kullanılabileceğini gösterir. Ancak, bu tür profilleme uygulamalarının etik ve yasal boyutları dikkate alınmalıdır, zira bireylerin mahremiyeti ve ayrımcılıkla ilgili kaygılar ortaya çıkabilir.  </vt:lpstr>
      <vt:lpstr>2.Şüpheli profillemenin kullanım alanlarına dair örnekler ; Şüpheli profilleme, çeşitli alanlarda kullanılan bir uygulamadır. İşte bazı kullanım alanları: a). Havaalanı Güvenliği: Havaalanlarında, yolcuların davranışlarına ve profillerine göre güvenlik taramaları yapılır. Şüpheli davranışlar veya profiller tespit edilirse, daha detaylı incelemeler yapılır.    - Örnek: ABD'deki Ulaştırma Güvenliği İdaresi (TSA), yolcuların davranışlarını gözlemleyerek şüpheli olabilecek kişileri belirlemeye çalışır. b). Sınır Kontrolleri: Sınır geçişlerinde, yolcuların kimlik bilgileri ve seyahat geçmişleri analiz edilerek şüpheli profiller belirlenir. Bu, yasa dışı geçişleri ve suç faaliyetlerini önlemeye yardımcı olur.    - Örnek: Avrupa Birliği'nin Schengen Bölgesi'nde, sınır kontrollerinde şüpheli kişilerin belirlenmesi için gelişmiş profilleme teknikleri kullanılır. c). Finansal Sektör: Bankalar ve finansal kurumlar, müşterilerin hesap hareketlerini ve finansal işlemlerini analiz ederek şüpheli faaliyetleri tespit eder. Bu, kara para aklama ve dolandırıcılığı önlemeye yardımcı olur.    - Örnek: Bankalar, müşterilerin olağandışı büyük miktarlarda para transferi yapıp yapmadığını izler ve şüpheli işlemleri raporlar. d). Perakende Güvenliği: Mağaza ve alışveriş merkezlerinde, müşteri davranışları izlenerek şüpheli faaliyetler tespit edilir. Hırsızlık ve dolandırıcılığı önlemek için profilleme teknikleri kullanılır.    - Örnek: Mağaza güvenlik kameraları, alışveriş yapan kişilerin şüpheli davranışlarını tespit etmek için kullanılır.</vt:lpstr>
      <vt:lpstr>e). Siber Güvenlik: İnternet üzerindeki kullanıcı davranışları ve dijital izler analiz edilerek şüpheli aktiviteler tespit edilir. Bu, siber saldırıları ve veri ihlallerini önlemeye yardımcı olur.    - Örnek: Büyük teknoloji şirketleri, kullanıcı hesaplarının olağandışı giriş denemelerini izleyerek şüpheli aktiviteleri tespit eder. f). Trafik Denetimleri: Trafik polisi, sürücü davranışlarını ve araçları izleyerek şüpheli kişileri belirler. Bu, kaçakçılık ve diğer suç faaliyetlerini önlemeye yardımcı olur.    - Örnek: Trafik denetimlerinde, belirli saatlerde veya bölgelerde şüpheli araçlar durdurulup kontrol edilir. g). Eğitim Kurumları: Okullar ve üniversiteler, öğrenci davranışlarını izleyerek güvenlik tehditlerini ve şüpheli faaliyetleri tespit eder. Bu, okul güvenliğini artırmaya yardımcı olur.    - Örnek: Okul güvenlik ekipleri, şüpheli davranış sergileyen öğrencileri izleyerek potansiyel tehditleri belirler. Bu kullanım alanları, şüpheli profillemenin farklı sektörlerde nasıl uygulandığını ve güvenlik önlemlerinin nasıl geliştirildiğini gösterir. Ancak, bu tür profilleme uygulamalarının etik ve yasal boyutları dikkate alınmalı ve bireylerin haklarına saygı gösterilmelidir. </vt:lpstr>
      <vt:lpstr>3. Şüpheli profilleme tekniklerinin kullanıldığı bazı örnek olaylar: a). Havaalanı Güvenliği Olay: Bir havaalanında, yolculardan biri güvenlik kontrolünden geçerken gergin ve tedirgin görünmektedir. Güvenlik görevlisi, bu kişinin demografik ve davranışsal profilleme tekniklerine dayanarak şüpheli olduğunu değerlendirir. Profilleme Teknikleri: - Davranışsal Profilleme: Yolcunun terleme, göz temasından kaçınma ve huzursuz hareketler gibi şüpheli davranışları gözlemlenir. - Demografik Profilleme: Yolcunun belirli bir risk grubunda olması (örneğin, yüksek riskli bir bölgeden gelmiş olması) dikkate alınır. </vt:lpstr>
      <vt:lpstr>b). Finansal Sektör Olay: Bir bankada, müşteri hesabında olağandışı büyük miktarlarda para transferi tespit edilir. Banka, bu işlemleri kara para aklama şüphesiyle inceler. Profilleme Teknikleri: - Finansal Profilleme: Müşterinin geçmiş finansal işlemleri ve hesap hareketleri analiz edilir. Olağandışı büyük transferlerin sıklığı ve amacı değerlendirilir. - Davranışsal Profilleme: Müşterinin bankadaki davranışları ve bankayla olan etkileşimleri gözlemlenir. c). Perakende Güvenliği Olay: Bir alışveriş merkezinde, güvenlik kameraları belirli bir müşterinin sürekli olarak raflardaki ürünlere dokunduğunu ve çantasına gizlice bir şeyler koymaya çalıştığını tespit eder. Profilleme Teknikleri: - Davranışsal Profilleme: Müşterinin şüpheli davranışları izlenir ve analiz edilir. - Zaman Profillemesi: Müşterinin mağazaya giriş ve çıkış zamanları değerlendirilir, mağazadaki hareketleri izlenir. d). Trafik Denetimleri Olay: Trafik polisi, belirli bir saatte ve bölgede şüpheli bir araç tespit eder. Araç, gece geç saatlerde şüpheli bir şekilde dolaşmaktadır. Profilleme Teknikleri: - Zaman Profillemesi: Gece geç saatlerde ve suç oranı yüksek bölgelerde dolaşan araçlar daha yakından izlenir. - Davranışsal Profilleme: Sürücünün sürüş davranışları gözlemlenir ve şüpheli hareketler tespit edilir.</vt:lpstr>
      <vt:lpstr>“e). Siber Güvenlik Olay: Bir şirketin bilgi işlem departmanı, belirli bir kullanıcının hesap hareketlerinde olağandışı giriş denemeleri tespit eder. Kullanıcı, farklı IP adreslerinden hesabına giriş yapmaya çalışmaktadır. Profilleme Teknikleri: - Davranışsal Profilleme: Kullanıcının hesap hareketleri ve giriş denemeleri analiz edilir. Olağandışı aktiviteler tespit edilir. - Coğrafi Profilleme: Kullanıcının giriş denemeleri yapılan IP adreslerinin coğrafi konumları incelenir.  Bu örnekler, şüpheli profilleme tekniklerinin nasıl kullanıldığını ve bu tekniklerin farklı alanlarda güvenlik önlemlerini artırmada nasıl etkili olduğunu göstermektedir. Ancak, şüpheli profilleme uygulamalarının etik ve yasal boyutları dikkate alınmalı ve bireylerin haklarına saygı gösterilmelidir.   </vt:lpstr>
      <vt:lpstr>4. Risk analiz süreç ve tekniklerini kullanarak şüpheli profili yapar Risk analiz süreçleri ve tekniklerini kullanarak şüpheli bir profil oluşturmak için belirli adımlar izlenir. İşte bu sürecin nasıl işleyeceğine dair bir örnek: Olay: Bir banka, müşteri hesap hareketlerinde olağandışı aktiviteler fark eder ve potansiyel bir kara para aklama olayını araştırmak ister.   Adımlar ve Teknikler: a). Veri Toplama:    - Teknik: Müşterinin hesap hareketleri, geçmiş işlemleri, demografik bilgileri ve diğer ilgili veriler toplanır.    - Örnek: Müşterinin son 6 ay içindeki tüm finansal işlemleri, hesaplarına giren ve çıkan para miktarları analiz edilir. b). Veri Analizi:    - Teknik: Toplanan veriler, anomali tespiti ve davranışsal analiz teknikleri kullanılarak incelenir.    - Örnek: Müşterinin hesap hareketlerinde olağandışı büyük miktarlarda para transferi tespit edilir. Bu transferler, normal işlem modellerinden sapma gösteriyorsa şüpheli olarak değerlendirilir.   </vt:lpstr>
      <vt:lpstr>c). Profil Oluşturma:    - Teknik: Analiz edilen veriler kullanılarak müşterinin profili oluşturulur. Bu profil, müşterinin risk düzeyini belirlemeye yardımcı olur.    - Örnek: Müşterinin işlem sıklığı, transfer yapılan hesapların coğrafi konumları ve transferlerin amaçları analiz edilerek risk profili belirlenir. d). Risk Değerlendirme:    - Teknik: Oluşturulan profil ve analiz sonuçları, risk değerlendirme kriterlerine göre incelenir. Bu değerlendirme, müşterinin potansiyel risk düzeyini belirler.    - Örnek: Müşterinin işlemlerinde tespit edilen anomaliler, yüksek riskli olarak değerlendirilir ve detaylı inceleme yapılması kararlaştırılır. e). Raporlama ve Müdahale:    - Teknik: Risk değerlendirme sonuçları raporlanır ve gerekli müdahale adımları planlanır.    - Örnek: Banka, kara para aklama şüphesiyle ilgili olarak finansal denetim ve güvenlik birimlerine rapor sunar ve müşteri hesaplarının geçici olarak dondurulması gibi önlemler alır. Şüpheli Profil: Müşteri Adı: Mehmet ERDEN Yaş: 46 Demografik Bilgiler: T.C vatandaşı, Bursa'da ikamet ediyor. Hesap Hareketleri: Son 6 ayda 5 farklı ülkeden büyük miktarlarda para transferi yapmış. Transferler genellikle düşük riskli hesaplardan yüksek riskli hesaplara yapılmış. Risk Değerlendirmesi: Yüksek riskli müşteri olarak değerlendirilmiş, kara para aklama şüphesi bulunuyor.       Bu adımlar ve teknikler, bir olayın nasıl analiz edilip şüpheli bir profil oluşturulabileceğini ve potansiyel risklerin nasıl değerlendirilebileceğini gösterir. Ancak, bu tür analizlerin etik ve yasal boyutları dikkate alınmalı ve bireylerin haklarına saygı gösterilmelidir.  </vt:lpstr>
      <vt:lpstr>5.Şüpheli şahıs eşya ve araçlara ilişkin örnek tarifler; Şüpheli şahıs, eşya ve araçların tarif edilmesi, güvenlik ve kolluk kuvvetlerinin şüphelileri tespit etmelerinde ve olayları araştırmalarında önemli bir rol oynar. Şüpheli şahıs, eşya ve araçların nasıl tarif edilebileceğine dair bazı örnekler: Şüpheli Şahıs Tarifi: 1. Fiziksel Özellikler:    - Cinsiyet: Erkek/kadın    - Yaş: Tahmini olarak 25-30 yaşında    - Boy: Yaklaşık 1,75 metre    - Kilo: Ortalama 70-80 kilogram    - Saç Rengi ve Stili: Kısa, siyah saçlı    - Göz Rengi: Kahverengi    - Ten Rengi: Açık tenli    - Özellikler: Sağ kolunda dövme, sol yanakta yara izi 2. Giysi ve Aksesuarlar:    - Üst Giyim: Siyah ceket, beyaz tişört    - Alt Giyim: Kot pantolon    - Ayakkabı: Beyaz spor ayakkabı    - Aksesuar: Siyah şapka, güneş gözlüğü </vt:lpstr>
      <vt:lpstr>Şüpheli Eşya Tarifi:  Aşağıdaki tarif hazırlanması, her türlü eşya için geçerli olmamasına rağmen genelde şu konuları içermelidir:   Nesnenin cinsi  Nesnenin şekli  Markası  Seri numarası  Herhangi bir işaret, iz veya belirteç  Rengi  Ebatları  Tahmini ağırlık  Yapım yeri ve yılı  Yapımında kullanılan maddeler  Diğer özel unsurlar  </vt:lpstr>
      <vt:lpstr>1. Genel Bilgi:    - Tür: Çanta    - Renk: Siyah    - Boyut: Orta boy (yaklaşık 30x20x10 cm)    - Malzeme: Deri    - Özellikler: Metal tokalı, üzerinde marka logosu 2. Detaylar:    - İçindekiler: Dizüstü bilgisayar, cep telefonu, önemli belgeler    - Durum: Yeni veya az kullanılmış    - Özellikler: Çantanın arka üst yüzünde 3 adet sigara  yanık izi ve sol fermuarı kırık </vt:lpstr>
      <vt:lpstr>Şüpheli Araç Tarifi: 1. Temel Bilgi:    - Marka ve Model: Volkswagen Golf    - Renk: Gri    - Plaka Numarası: 16 GM 2022    - Yıl: 2015 2. Özellikler ve Detaylar:    - Karoser Tipi: Sedan    - Özellikler: Arka tamponda çizik, sol ön far kırık    - İç Mekan: Siyah deri koltuklar, ön panelde GPS cihazı    - Ek Detaylar: Aracın arka camında bir şirket logosu ve araç üzerinde reklam yapışkanları Bu tarifler, kolluk kuvvetlerinin ve güvenlik birimlerinin şüpheli kişileri, eşyaları ve araçları daha hızlı ve etkili bir şekilde tespit etmelerine yardımcı olabilir. Doğru ve detaylı tarifler, olayların çözülmesinde kritik bir rol oynar. </vt:lpstr>
      <vt:lpstr>Şüpheli Davranış Tespiti;  Özel güvenlik personeli şüpheli ve sorun yaratacak tipteki insanları tespit etme ve sonrasında kötü niyetli kişilere karşı nasıl davranacaklarını ve nasıl hareket edecekleri konusunda mesleki olarak kendilerini geliştirmeleri halinde yasadışı eylemleri gerçekleşmeden engelleme ve problemi daha oluşmadan engelleme yetisine sahip olur     ÖZEL GÜVENLİK GÖREVİNDE SORUNLU ALANLAR VE KİŞİLER          Özel Güvenlik Görevlisinin, görevini etkin ve sorunsuz şekilde sunması için toplumda sorunlu kişiler ve olaylar hakkında yeterli bilgiye sahip olması, olayları gözlem ve müdahale tekniklerini ve kayıt altına alınacak hususları ayrıntılı öğrenmesi gerekmektedir.          Özel güvenlik görevlisinin başarısı, görev alanında bulunan kişi ve eşyalara zarar gelmesini önlemesine bağlıdır. Özel güvenlik görevlisinin fiziki imkânları ve ekipmanlarının yeterli olması, olayları önleme ve bastırma için gerekli ancak yeterli olmamaktadır    Özel Güvenlik Görevlisinin İyi bir gözlem yeteneğine sahip olması, potansiyel suçluları ve olayları önceden tespit edebilme yeteneğine sahip olması gerekmektedir.     </vt:lpstr>
      <vt:lpstr>   </vt:lpstr>
      <vt:lpstr>Organize suçluların genel davranış özellikleri genellikle belirgin kalıplar etrafında şekillenir. İşte bu özellikler:  Toplum içerisinde hitabeti, insanlarla ilişkileri iyidir. Arkadaş canlısı gibi görünürler Faaliyetlerini mümkün olduğunca gizli tutmaya çalışır. İletişimlerini şifreli veya kapalı kanallar üzerinden gerçekleştirirler. Bu suçlular, belirli bölgelerde veya piyasalar üzerinde güç ve kontrol sağlamak isterler. Çoğu zaman rekabeti ortadan kaldırmak için şiddet veya tehdit kullanabilirler. Örgüt üyeleri arasında güçlü bir sadakat bağı bulunur. İhanet veya iş birliği yapanlar ağır şekilde cezalandırılır. Kamu görevlilerini rüşvet ve yolsuzlukla etkisiz hale getirmeye çalışırlar. Bu şekilde yargı ve kolluk kuvvetlerinden korunmayı hedeflerler. Gelirlerini yasal işlerle aklamaya çalışırlar. Karmaşık finansal yapılar ve şirketler aracılığıyla para aklama faaliyetleri yürütürler. </vt:lpstr>
      <vt:lpstr>- Gerek duyulduğunda şiddet kullanmaktan çekinmezler. Bu, rakiplerini korkutmak veya cezalandırmak için olabilir. - Kendi arasında güçlü bir sadakat bağı bulunur. İhanet veya iş birliği yapanlar ağır şekilde cezalandırılır. - Toplum sorunlarına duyarsızdırlar ve sadece kendi menfaatlerini düşünürler,  Suç işlemeden önce iş, para ya da kadın gibi sorunları olabilir ve silahlara düşkünlükleri vardır,  - Çevresinde kadınlara düşkün bir erkek imajı oluştururlar,  Sık seyahat eder, iyi araç kullanır, mağdurlarını arama sonucunda tespit ederler.  - Tehdit edildiğinde bir süre sonra saldırgan tavırlar sergiler, tartışma kültürü yoktur, kin tutar ve öfkesini dışa vurur,  - Çok iyi rol yaparlar, insanları etkilemeye çalışır ancak hatalarından ders almaz ve aynı suçu defalarca işleyebilirler.  </vt:lpstr>
      <vt:lpstr>      Toplumda daha sık görünen organize olmayan suçluların temel özellikleri şu şekildedir - Çoğunlukla anlık ve plansız hareket ederler. Ani kararlar vererek suç işlemi gerçekleştirebilirler. - Mağdur veya mağdurların yaşı bu suçlular için önem taşımamaktadır. Mağdur kişi yanlış yer ve zamanda olay yerinde bulunan kişidir,  - Genellikle bu suçlu tipi erkektir ve genellikle 17-25 yaş arasındadırlar,  - Genellikle kendi aracı yoktur ya da eski model bir araç kullanmaktadır,  - Ruhsal sorunları olan depresif bir kişilik olarak tanınabilirler  - Uzun vadeli plan yapmaktan ziyade, kısa vadeli kazanç elde etmeye odaklanırlar. - Suç işleme yöntemleri geçici ve duruma göre değişkenlik gösterir. Sabit bir yöntemleri yoktur - Sosyo-ekonomik düzeyi orta sınıfın altındadır,  - İkametgâhına yakın yerlerde suç işlemektedir,  - Hırsızlık, röntgencilik, teşhircilik gibi suçlardan sabıka kaydı olabilirler,  </vt:lpstr>
      <vt:lpstr>Organize Olmayan Suçlular ve Davranış Özellikleri    Organize olmayan suçluların davranış özellikleri genellikle bireysel hareket etme ve kısa vadeli çıkar sağlama odaklıdır. İşte bazı temel davranış özellikleri: - Plansız ve Ani Davranışlar: Organize olmayan suçlular genellikle ani kararlar verirler ve detaylı plan yapmadan hareket ederler. - Tek Başına Çalışma: Bu tip suçlular, çoğunlukla tek başına veya küçük gruplar halinde hareket ederler, hiyerarşik bir yapı bulunmaz. - Kısa Vadeli Çıkarlar: Kısa vadeli ve ani kazanç elde etmeye odaklanırlar. Uzun vadeli bir strateji veya yapıdan yoksundurlar. - Az Risk Alımı: Daha düşük riskli ve küçük çaplı suçlar işlemeye meyillidirler. Büyük çaplı organize suçlara göre daha az risk alırlar. </vt:lpstr>
      <vt:lpstr>- Geçici ve Değişken: Suç işleme yöntemleri geçici ve duruma göre değişkenlik gösterir. Farklı türde suçlar işleyebilirler. - Daha Az Kaynak: Organize suç örgütlerine kıyasla daha az kaynak ve malzemeye sahiptirler. - Belirgin İlişkiler Yok: Kamu görevlileri veya diğer suçlularla belirgin iş birliği ilişkileri genellikle bulunmaz. - Organize suçlulardan farklı olarak yalnız yaşarlar, yakın arkadaş çevresi yoktur çekingen ve sessizdir,  - Suçu planlı işlemez, çılgınlık ruh hâli ile aniden saldırır, mağdura şiddet uygulayarak anında etkisiz hâle getirmeye çalışır,  - Bu tarz kişiler suç işledikten sonra genellikle aşırı alkol alma ya da ilaç kullanma gibi önemli davranış değişiklikleri gösterirler,   </vt:lpstr>
      <vt:lpstr>Terör kaynaklı güvenlik riskleri ve tehditleri Terör kaynaklı güvenlik riskleri ve özellikleri, toplumlar ve devletler için ciddi tehditler oluşturur. İşte bu risklerin ve özelliklerin bazıları: 1. Şiddet ve Korku Ortamı; Terör eylemleri, şiddet kullanarak toplumda korku ve panik yaratmayı amaçlar. Bu, insanların günlük yaşamlarını etkileyebilir ve toplumsal huzuru bozabilir. 2. Siyasi ve Ekonomik İstikrarsızlık; Terör saldırıları, devletlerin siyasi ve ekonomik istikrarını hedef alabilir. Bu tür saldırılar, hükümetlerin politikalarını değiştirmeye zorlamak veya ekonomik zarar vermek amacıyla yapılabilir. 3. Uluslararası Boyut Terör örgütleri, sınırları aşan faaliyetlerde bulunabilir ve uluslararası güvenlik riskleri oluşturabilir. Bu durum, devletler arası iş birliğini zorunlu kılar. 4. Teknolojik Kullanım; Terör örgütleri, teknolojiyi kullanarak daha karmaşık ve etkili saldırılar düzenleyebilir. Bu, siber saldırılar, dronlar ve diğer teknolojik araçlar aracılığıyla gerçekleştirilebilir. 5. Radikalleşme ve İdeolojik Yayılma; Terör örgütleri, ideolojilerini yaymak ve yeni üyeler kazanmak için propaganda yapar. Bu, özellikle gençler ve savunmasız gruplar üzerinde etkili olabilir. 6. Kamu Güvenliği ve Acil Durum Yönetimi; Terör saldırıları, kamu güvenliği ve acil durum yönetimi açısından büyük zorluklar yaratır. Bu tür durumlar, hızlı ve etkili müdahale gerektirir.  </vt:lpstr>
      <vt:lpstr>   Terör örgütleri, siyasi amaçlarına kısa yoldan erişebilmek ve bu süreç içerisinde hem ulusal hem de uluslararası medyada kendilerinden söz ettirebilmek için politik amaçlar içeren şiddet yollarını seçmektedir. Şiddet türleri farklılık göstermektedir.     Bu türler arasında en fazla ses getiren ve örgütleri motive eden, onları başarıya ulaştırabileceğini düşündüren saldırı türü bombalı eylemler ve intihar eylemleridir. Bombalı eylemler sayesinde vatandaşlar üzerinde bir şok dalgası, psikoloji bozulması meydana gelmektedir. Eylemler sırasında can ve maddi kayıplar doğmaktadır.        Bombalı eylemler, akla gelebilecek her tür yöntem ile yapılabilmektedir. Bu noktada terör örgütün nasıl bir saldırıya ihtiyaç duyması, saldırının çapı ve hedefe yaklaşma durumu gibi bazı faktörler söz konusudur. İhtiyaca göre saldırı küçük bir boru içerisine yerleştirilebilmekte ya da bir kamyonet içerisinde de patlamaya hazır hale getirilebilmektedir.   </vt:lpstr>
      <vt:lpstr>   Büyük saldırılar için yüklü miktarda bomba gerektiğinden kamyon ve kamyonet tarzı araçlar kullanılmaktayken, daha küçük saldırılar için bir sırt çantası dahi kullanılabilmektedir.       Bombalı tehdit mesajının nedenlerini bir çatı altında toplamak gerekirse, karşımıza iki neden çıkacaktır. İlk olarak, bomba tehdit mesajını yapan kişi, nedenlerden dolayı bombayı açıklığa kavuşturur ve doğabilecek can ve maddi kayıpları minimuma indirir. İkinci olarak, kişi ortada bir patlayıcı olmamasına rağmen bomba tehdidinde bulunur. Buradaki amaç ise, kaos ortamı yaratmak, insanlar üzerinde psikolojik baskı ve korku ortamı oluşturmak ve ekonomik zararlar ile gündelik yaşam akışını olumsuz etkilemektir.       Bir özel güvenlik görevlisi, bağlı olduğu yerdeki insanların can ve maddi eşyalarının güvende olabilmesi için görev yapmaktadır. Bomba tehditleri ve şüpheli paketler bu durumlarda özel güvenlik görevlisinin son derece dikkatli olmasını gerektiren anlardır.   </vt:lpstr>
      <vt:lpstr>Eğer bir şüpheli paket ile karşılaşırsanız sırasıyla şunları yapmanız hem sizin hem de vatandaşların sağlığı açısından iyi olacaktır.  - Sakinliğini korumalıdır.   - Şüpheli araca ya da pakete kesinlikle dokunmamalıdır, kurcalamamalıdır veya taşımamalıdır. Amirlerine haber vermelidir.   - Tesisin güvenlik prosedürlerini yerine getirmelidir.  Kolluk kuvvetlerine haber vermelidir.   - Hiçbir şekilde şüpheli paketin üzeri kum veya halı gibi maddeler ile kapatılmamalıdır.   - Bulunan bölgede barınak hazırlanmalı ya da bina tahliye konusunda hazırlık yapılmalı.   - Başka şüpheli paketler ve tehditlerin olabileceği doğrultusunda hareket edilmelidir.   </vt:lpstr>
      <vt:lpstr>Terörist Saldırı Sinyalleri       Saldırı öncesi belirtilerin tespit edilmesi, saldırganın yalnız olduğu ve göreceli olarak izole ve sakin bir ortamda daha kolay olabilir. Fakat bu tespitin binlerce kişinin bulunduğu kalabalık bir ortamda yapılması gerektiği düşünülürse; tespiti yapması gereken görevli kişilerin işi bir hayli zorlaşabilir. Bu durumu kolaylaştırmanın en önemli yolu, insan vücudunun nasıl işlediğini ve bu işleyişin çevresel faktörler ile etkileşim içerisinde bulunarak nasıl bir belirti ortaya çıkardığını anlamaktır.  a) Psikolojik Belirtiler: Ağır stres altındaki vücut, içgüdüsel bir tepkime olan “savaş ya da kaç” olgusu ile alakalı olan aşırı hormon salınımından dolayı duyusal sinir sistemini harekete geçirir. Duyusal sinir sistemi de böbreküstü bezleri uyararak, adrenalin ve noradrenalin içeren katekolamin salgılarının salınımını gerçekleştirir. Katekolamin isimli salgı ise; insan bedeninde yüksek seviyeli kalp atışı ve nefes alışverişine yol açar ve damarların daralması ile kasların gerilmesine sebep olur. Davranışlardan bağımsız ve istemsiz bir şekilde gerçekleşen bu dışavurum şu tepkimeleri de içinde barındırabilir;  - Aşırı terleme  - Hızlı ve kesik nefes alma  - Gözbebeklerinin büyümesi  - Burun deliklerinin genişlemesi  - Ellerin ya da dizlerin titremesi  - Yüzde kızarıklık  - Gerginlik  Bu belirtilen fiziksel tepkimelere ek olarak, saldırganların sergilediği ve gözlemlenebilir daha birçok saldırı öncesi belirti vardır. Bu belirtileri de Davranışsal Belirtiler olarak kategorize edebiliriz;   </vt:lpstr>
      <vt:lpstr>  b) Göz Temasından Kaçınma: İnsan vücudu stres alındayken, aynı anda birden fazla görevi yerine getiremez. Kişi stres altındayken bir süreci tamamlamaya çalışıyorsa, göz temasından kaçınma kişinin asıl görevine odaklanmaya yardımcı olmaktadır.  Saldırı öncesi belirtilerin tespit edilmesi, saldırganın yalnız olduğu ve göreceli olarak izole ve sakin bir ortamda daha kolay olabilir. Fakat bu tespitin binlerce kişinin bulunduğu kalabalık bir ortamda yapılması gerektiği düşünülürse; tespiti yapması gereken görevli kişilerin işi bir hayli zorlaşabilir. Bu durumu kolaylaştırmanın en önemli yolu, insan vücudunun nasıl işlediğini ve bu işleyişin çevresel faktörler ile etkileşim içerisinde bulunarak nasıl bir belirti ortaya çıkardığını anlamaktır.  c) Dikkatin Odaklanması: Belirli bir hedefe ya da hedefin geniş bir kısmına sabitlenmek, saldırganın odaklanmış ve bozulmamış dikkatini ortaya çıkarmaktadır. Bu durum da saldırganın hedefini belirlediğinin ve saldırıyı gerçekleştirmek üzere olduğunun göstergesi olabilir.  d) Çevrenin Taranması: Paranoyakça ve agresifçe yapılan bir çevre taraması kişinin saldırıyı gerçekleştirmek üzere olduğunun göstergesi olabilir. Koordineli olarak hazırlanan bir saldırının baş aktörü, çevreyi kontrol ederek, güvenlik güçlerini kontrol ederek, olası tanıkları ve kaçış yollarını tarayarak kendisini açığa çıkaracaktır. Gerginlik ve bahsettiğimiz şekilde paranoyak bir dışavurum, güçlü bir saldırı öncesi göstergesidir.  e) Aleni Tehditler Savrulması: Sözlü olarak sarf edilen tehditler, saldırganın ruh halinin ve niyetinin çok net bir göstergesi olabilir. Durumun bu denli aşikar olması, var olan saldırı öncesi göstergesinin önemsenmemesine yol açmamalıdır.    </vt:lpstr>
      <vt:lpstr>f) Hedefin Gözlemlenmesi: Hedefin gözlemlenmesi, kelimenin tanımından başka bir anlama sahiptir. Bu terim literatürde saldırganın, saldırı öncesi kendini hedefi ile ilgili meşgul tutması olarak tanımlanmaktadır. Saldırgan genellikle, hedefinin yüzüyle daha da spesifik olarak çenesi, burnu, boğazı ve asıl hedefi olan diğer vücut parçalarını inceler. Eğer saldırganın hedefi silahlı bir bireyse, saldırgan bu gözlemi direkt olarak silah üzerinde yapacaktır. Silah üzerinde yaptığı gözlemler, silah hakkında duyduğu endişeyi ya da kendi faydasına kullanma niyetini gösterebilir. Bu tür gözlemlemeler, saldırganın saldırı öncesi değerlendirme yaptığının belirtisi olabilir.  g) Gizli İletişim Kurulması: Çeşitli jestler, ellerle yapılan ya da farklı şekilde yapılan işaretleşmeler, şifreli sözcükler ve şüpheli bir grup arasında kullanılan yabancı bir dil potansiyel bir koordineli saldırının göstergesi olabilir. Bu durum özellikle, kişilerin birlikte fakat fiziksel olarak mesafeli bir konumda yer aldığı anlarda daha kesin ve ihtiyatla yaklaşılması gereken bir hal almaktadır.  Yukarıda bahsettiğimiz saldırı öncesi belirtilerin tespit edilmesi ve doğru şekilde yorumlanması, belli ölçüde disiplin ve sağduyu gerektirir. Dolayısıyla, bu bağlamda yapılan gözlem pratikleri, kişilerin hareketlerinin ve niyetlerinin sorgulanması, detaylar üzerindeki hakimiyetinizi arttırarak bu tür tehlike habercilerinin tespitini yapmanızı daha kolay hale getirecektir  </vt:lpstr>
      <vt:lpstr>İntihar Bombacısının Karakteristik Özellikleri       Her yerde işaretler vardır. Uyarılar ve bildiriler, halka, terörist saldırı gerçekleştirerek herkesin hayatını tehlikeye atabilecek şüpheli kişilere dikkat etmeleri gerektiğini hatırlatmaktadır. Bu uyarılar, şüpheli kişiler konusunda dikkatli olunması gerektiğini anlatırken, şüpheli bir insanın neye göre şüpheli sınıflandırıldığı kriterlerden bahsetmemektedir.  Neredeyse herkes en az bir kez tuhaf davranışta bulunmuştur. Tuhaf bir davranışta bulunan herkesten şüphe duyulursa, genel olarak bir paranoya içine girilebilir ve hiçbir tehdit içermese de en ufak bir normal dışı harekette bulunan herkes ihbar edilebilir. Ancak, potansiyel teröristlerle ilgili bilgi sahibi olan ve kalabalık arasında ne görmeleri, neye dikkat etmeleri gerektiğini bilen kişiler, yakındaki bir tehlikenin farkına varma, önlem alma ve durumu gerekli yerlere ihbar etme konularında diğer insanlardan bir adım önde olacaktır. İntihar bombacıları her kültürden veya milliyetten olabilir. Sadece belli bir etnik köken veya milliyet ile sınırlamak yanlıştır.    </vt:lpstr>
      <vt:lpstr>Genel Tutum-Davranış  İntihar bombacılarının genel davranışları şu şekilde belirtilmiştir;  - Yetkili kişilerin dikkatini çekmekten kaçınırlar. Eğer etrafta bir güvenlik görevlisi varsa, ona görünmemeye çalışırlar.  - Kalabalığın içine karışmaya çalışırlar. Diğer insanlarla karşılaştırıldığında bulundukları ortama uymayan garip hareketlerde bulunabilirler. - Konsantre olmuş ve odaklanmışlardır. Sözlü veya başka bir yolla bir iletişim kurulmaya çalışıldığında yanıt veremeyebilirler. - Gergin ya da dalgın görünebilirler veya boş bakabilirler.  - İçlerinden dua okuyor ve bunu yaparken dudaklarını oynatıyor olabilirler.  - Saldırgan bir olayın sonrasını, ilerisini düşünmeden hareket eder. Örneğin, tek yön bilet alabilir ya da yaptığı bir alışverişte para üstünü almayabilir.  </vt:lpstr>
      <vt:lpstr>- Kalabalığı veya etraftaki engelleri aşarak belli bir nesneye veya hedefe doğru yürür. Hedef, görüş mesafesi içindeyse, fazlaca  konsantre olmuş ve odaklanmış şekilde doğruca hedefe doğru yürürler.  - Alt gövdenin rahat hareket edememesi bedenin üst kısmının dimdik olmasına sebep olabilir. Bunun sebebi de vücuda bağlanan patlayıcı mekanizmadır. Fakat bomba sırt çantasına yerleştirildiyse vücudun duruşunda bir gariplik olmayabilir.  - Normal ve sıradan görünebilmek için sakalları veya saçları yeni kesilmiş olabilirler. Yeni traş edilmiş deride güneşe direk maruz kalmadığı için bariz şekilde cilt tonu farklılıkları olur. - Cennete gideceğini düşünen eylemci daha güzel kokarak gitmeyi istediği için, yoğun şekilde parfüm kokuyor olabilir.  </vt:lpstr>
      <vt:lpstr>Genel Görünüm ; Saldırganın görünümü ve kıyafetleri muhtemel bir saldırının haberini verebilir. Aşağıda belirtilen şekilde giyinen kişilere dikkat edilmelidir;  - Mevsime uymayan kıyafetler giyen kişiler. Mesela sıcak bir havada kalın mont giyen biri.  - Vücuduna göre fazla bol kıyafetler giymiş kişiler. İntihar bombacıları üzerlerindeki patlayıcıları saklamak için bol kıyafetler giymeyi tercih ederler.  - Saldırgan sırt çantası, çanta veya bavul taşıyor olabilir.  - Tetikleyici buton genelde yumruk içinde saklanır. Zamanlayıcı, telsiz, cep telefonu veya bubi tuzağı mekanizması gibi alternatif tetikleme yöntemleri de kullanabilirler. Saldırganın yakalandığı, öldürüldüğü ya da vazgeçtiği durumlarda suç ortağı olan başka birisi de bombayı uzaktan patlatabilir.  - Aşırı kilolu görünüm. Çoğu bombanın etrafına, patladığında tahribat etkisinin yükselmesi için şarapnel parçaları, çivi, vida, bilye gibi ufak metal parçalar yerleştirilir. Bunlar da patlayıcının boyutunu büyütür. Kilolu bir vücudu fakat zayıf bir kafası olan kişilere dikkat edilmelidir.   - Canlı bomba saldırılarında, saldırıyı düzenleyen teröristin kılık-kıyafet ya da hal ve hareketlerinden tespit edilmesi daha mümkün olabilir. Fakat araçla düzenlenen bombalı saldırılarda bu tespit daha da güç bir hal almaktadır. Her ne kadar güç olursa olsun, hayati öneme sahip dikkat edilmesi gereken noktalar şu şekilde sıralanabilir;    </vt:lpstr>
      <vt:lpstr>- Aracın olağandışı bir şekilde yere yakın olması, Bu durum, aracın içerisinde ağır yük oluşturacak bir patlayıcıya işaret edebilir.  - Aracın camlarının aşırı derecede karartılmış olması, bu durum, aracın içerisinde bulunan patlayıcının görünmesini engellenme amacına işaret edebilir.  - Aracın çevresine olağandışı / garip bir koku yayması, bu durum, direkt olarak araç içerisinde bulunan bir patlayıcıya işaret edebilir.  - Bir saldırgandan şüphelenildiğinde ya da tespit edildiğinde, hemen müdahale edilmemeli, etraf mümkün olduğunca boşaltılmalı ve kolluk kuvvetlerinden yardım istenmelidir. Eğer tahliye imkânı yoksa sağlam bir duvarın veya bariyerin arkasına saklanıp tehlikenin geçmesi beklenmelidir. Çünkü intihar bombacısı yakalansa ve etkisiz hale getirilse bile uzaktan bombayı patlatıp görevi tamamlayacak başka kişiler de olabilir. </vt:lpstr>
      <vt:lpstr>Gözlemlenebilen fiziki ve duygusal davranış şekilleri  Dışa Vuran Şüpheli Davranış Belirtileri    Gerginlik. Kişinin gergin biçimde hareket etmesi, terlemesi ve göz temasından kaçınarak kısa  süreli bakışlar kullanması.   * Kişinin rahatsız ve huzursuz bir görüntü çizmesi. Sürekli olarak sabit bir yere bakarak, kendini diğer çevresel faktörlerden soyutlar bir görüntü çizmesi. Yapılan çalışmalar, geçmişte düzenlenen intihar saldırıları ya da silahlı saldırıların hepsinde bu tür şüpheli işaretlerin saldırgan tarafından sergilendiğini doğruluyor. Özellikle büyük ölçekli saldırılarda bu işaretlere ek olarak; gerginlik seviyesinin yüksek olmasından dolayı kişinin mırıldanması ve dua etmesi de şüphe uyandıran davranışlardır. Ayrıca kişinin sürekli olarak bulunduğu bölgeye giriş ve çıkış yapması da gerginlikten kaynaklanan bir şüpheli işaret olarak değerlendirilmelidir.     * Kişinin, aşırı biçimde bol ya da mevsim şartlarına uygun olmayan (sıcak bir havada palto kullanımı) kıyafetler giymesi. Bu durum kişinin vücuduna gizlediği bir patlayıcının olduğuna işaret edeceğinden dolayı şüpheli işaret olarak değerlendirilmelidir.  * Kişinin, ellerini sürekli olarak ceplerinde tutması ya da ellerini sıkıca birbirine kenetlemesi. Bu durum, kişinin patlayıcı düzeneği aktif hale getirecek kumandayı tutuyor olması ihtimaline işaret edebilir.  * Kişinin, sürekli olarak vücudunun belirli bir tarafı ile ilgilenmesi ya da giysisinin belirli bir kısmını düzeltmesi. Bu durum, kişinin üzerinde sıra dışı bir objenin bulunmasına ya da sıra dışı bir kıyafet giyiyor olmasına işaret ediyor olabilir. Bu tür kişiler gözlemlenirken; silah gizlenme ihtimaline karşın kişilerin bel ve ayak bileği bölgesi dikkatle incelenmelidir. Bu duruma ek olarak; canlı bombaların eylem öncesi psikolojileri ile ilgili yapılan araştırmalar, taşıdıkları bomba ile ilgili herhangi bir sorun var mı düşüncesi ile sürekli olarak üzerlerini ve kıyafetlerini kontrol ettiğini belirtiyor. </vt:lpstr>
      <vt:lpstr>Nasıl Yaklaşılmalı?      Karşınızdaki kişinin sergilediği davranışlardan dolayı sorun yaratacak bir profilde olduğundan emin olsanız bile durumun hala büyük bir hassasiyetle ele alınması gerekmektedir. Burada duyarlı yaklaşmanızın sebebi, emin olmanıza rağmen ortada bir yanlış anlaşılma olabilir. Daha da önemlisi şüphe duyulan kişi, tarafınızca sinirlendirilirse durum daha da tehlikeli bir hal alabilir. Bundan dolayı; kesinlikle saldırgan bir tutum sergilenmemeli ve bunun yerine kişi ile iletişim kurarak mevcut durum ile ilgili daha fazla bilgi edinmek amacı ile diyaloglar geliştirmelidir. İletişim kurma konusunda alınabilecek ilk ve en iyi aksiyon, karşınızda bulunan kişiye herhangi bir konuda yardımcı olup olamayacağınızı sormaktır. Bunun devamında kişiye ziyarete geldiği departmanı ya da kişiyi sorarak ne amaçla orada bulunduğunu öğrenebilirsiniz. Bu tarz sorular, kişiyi rencide edecek sorular değildir dolayısı ile yanlış anlaşılma riskini ortadan kaldıracaktır. Fakat aynı zamanda kişiye izlenildiği hissini yaratır. Bu durum kişide huzursuzluk oluşturabilir ve daha fazla şüpheli davranış sergilemesine yol açabilir.     </vt:lpstr>
      <vt:lpstr>                                                                                                                                                   EŞKAL    </vt:lpstr>
      <vt:lpstr>                                     EŞKÂL BİLİMİNİN TARİHSEL GELİŞİMİ   Şahısların eşkal belirleme ve eşkallerini tanımlama işlemi insanlıkla başladığı söylenebilir. İnsanlığın her döneminde insan siluetinin (karaltı) farkına varmış ve yaşadığı mezar duvarlarına, mezar taşlarına vb. yerlere çizmiştir. Yine tarihte şahısları, aileleri ve toplumları tanımlamak için eşkal profilleri tanımlanmış ve bunlar zaman zaman çizimle desteklenmiştir. Selçuklu ve Osmanlı döneminde kentlerin asayiş ve güvenliğinden sorumlu olan kadılar, güvenliği temin etmek için ikamet yerinden ayrılan, başka yerlere gideceklere belge vermekte ve bu belgeleri bir deftere kaydetmekte idiler. Şehirlerine gelen yabancılardan da bu tür belge istenmekte, deftere kişinin belirgin özellikleri (kör, topal, esmer vs.) yazılmakta, böylece kişinin eşkâli belirlenmekte idi.  Kriminalistik uzmanları, Antropometri denilen basit ancak kullanışlı bir ölçüm sistemi kurmuştur. Antropometri ölçüm sistemi, kişilerin fiziksel olgunluğa ulaştıktan sonra fiziksel ölçülerinin sabit kalacağı gerçeği üzerine kuruludur.    </vt:lpstr>
      <vt:lpstr>Antropoloji olarak vücut, özellikle yüz hatları tarif edilerek eşkâl çizimleri oluşturulmuştur. Bu yöntem kullanılarak; tekniğin gelişmesi, fotoğrafın ve video görüntülerinin yaygınlaşması ile kişinin kimliklendirilmesinde büyük hız ve kolaylık sağlanmaktadır.  Devletler ilk dönemlerde suçluların, mahkumların eşkal tanımlarını kayda almışlardır. Yine fotoğrafçılık polis uygulamaları icadından itibaren yaygın bir şekilde kullanılmıştır. Suç ve suçlularla mücadelede olayın çözümüne yönelik iz ve bulgular, kolluğun suçu aydınlatması ve adaletin yerini bulması için birinci derecede öneme sahip kriminolojik delillerdir. Son zamanlarda suçluların olay yerinde iz ve delil bırakmama hususundaki bilinçli hareketleri ile kapkaç, gasp, adam kaçırma gibi eşkâlin büyük önem kazandığı suç çeşitlerindeki artış Eşkâl Tespit Sisteminin önemini ortaya koymuştur.   Bugün için kriminoloji bilimi, biyometri ve bilgisayar desteği de alarak eşkâl tespit programı ve robot resmî çizme sayesinde oldukça önemli bir aşama kat etmiştir     </vt:lpstr>
      <vt:lpstr>ŞÜPHELİ ŞAHIS EŞKAL TARİFİ   Şüpheli şahıslar aşağıdaki özelliklerinden dolayı tanınırlar;  Görünüş,  Davranış,  Tavır,  Uygun olmayan yerlerde görünmeleriyle kendilerini belli ederler.  Bu şahıslar herhangi bir sebep olmaksızın binalarda, bankalarda, mağazalarda, servis istasyonlarda, otobüs duraklarında, okullarda, demiryollarında ve otellerde aylak aylak dolaşırlar.   Kendilerini tanımayan kadınları takip ediyor görünürler.  Devamlı olarak park halindeki araçlara bakarlar.  Halkın itibar etmediği yerlerde dolaşırlar.  Polisle karşılaşmaktan kaçınırlar.  Polisin bulunduğu civarlarda varlığından habersizmiş gibi umursamaz hareketler yaparlar.     EŞGAL TESPİTİ     Eşkal tarifinde dikkat edilmesi gerekenler;  Kişiyi diğer insanlardan ayıran fiziki özellikleri algılamak  Algılanan bilgileri hafızada ve akılda tutmak  İlgililere ve yetkililer süratli bir şekilde bilgi vermek </vt:lpstr>
      <vt:lpstr> </vt:lpstr>
      <vt:lpstr> </vt:lpstr>
      <vt:lpstr>Kulaklar: Küçük, büyük, uzun kulak, saçtan görünmüyor, yapışık kulak ya da ayrı kulak, işitme cihazı takılı kulak,  Çene: Küçük, geniş, uzun çene, gamzeli,  Yanak: Çıkık elmacık kemiği, düz yanaklı, elma yanaklı, limon suratlı,  Eller: Küçük – Büyük – Geniş – Yüzükler (Rengi, şekli, takıldığı parmak) – Parmaklar (uzun, kısa, eksik, tırnaklar uzun)  Kollar: Kıllı – Adaleli – Zayıf  Görünebilir yaraları: Yara uzunluğu – Bulunduğu yer – Şekli, dairesel, kesik, düz vs.  Yürüyüşü: Topal ya da normal – Sekerek yürümek veya robot yürüyüşü  Giyinişi: Günlük elbise – İş elbisesi -Takım elbise – Şık – Ayakkabı ve botlar, şekli, stili – Renkli elbise ya da sade kıyafet  Takıları: Nereye takıldığı – Takı metalinin cinsi – Taşların cinsi – Ucuz veya pahalı.  Konuşması: Yavaş veya hızlı konuşma – Akıcı veya anlaşılmaz – Kekeme – Bağırarak veya kısık sesli – Baskılı ya da vurgulu aksan – Kalın veya ince ses - Peltek konuşma  Özürleri: Parmak, tırnak, kol kopuk – Kırık çıkık vs. – Sağırlık, dilsizlik, ağır işitme – Gözlük kullanma.  Diğer ayırt edici özellikler: Burun, göz, kaş vs. tikleri – Konuşurken dişlerini gıcırdatma – Konuşurken yaptığı el hareketleri – Mimikler.    </vt:lpstr>
      <vt:lpstr> Şüpheli Araçlar ve Kontrolünde Dikkat Edilecek Hususlar   Şüpheli Araçlar Bina ve tesislerin güvenliği sağlanırken çevredeki ve giren, çıkan araç trafiğinin de kontrol altına alınması büyük önem taşır. Bu yapılırken en önemli yöntem giriş ve çıkışların mümkün olduğunca az noktadan sağlanması ve giriş çıkış yapan her aracın ve sürücüsünün kontrol edilmesidir. Bina giriş ve çıkışlarında araç kontrolleri araçlara yapıştırılan ve binaya giriş yapabileceğine dair bilgileri içeren etiketlerle ya da kapı giriş ve çıkışlarında görevli personelin sürücülerin kimlik bilgilerini kayıt altına alması ile sağlanmaktadır. Yola koyulacak bariyerler ve rampalar da araç kontrolü için özel güvenlik görevlilerinin kullanacağı ekipmanlar arasında yer almaktadır.  Ayrıca güvenlik görevlilerinin araç giriş ve çıkışlarında şüpheli araçları belirlemek için dikkat etmesi gereken bazı belirtiler bulunmaktadır, bu belirtiler şu şekilde sıralanabilir;     </vt:lpstr>
      <vt:lpstr>     Şüpheli araç ve sürücü belirtileri şunlardır:  1. Araç plakasının olmaması, ya da araç plakalarının eksik olması.   2. Uzun süreli park ya da kurallara aykırı park,  3. Aracın olağandışı tozlu veya kirli olması,  4. İç mekân görünümünü engelleyen renkli camlar,  5. Araç içinin dağınık olması,  6. Araç ağırlığına göre aşırı alçak lastikler,   7. Araç üstünde bulunan delikler, pas, karışık boya, maddeleri,  8. Açıkta kalan tel ya da kablo,  9. Kritik öneme sahip mekânlara yakın park edilmesi,  10. Araçta fazla anten bulunması, sıvı sızdırması, araç içinden gübre, propan         gibi  şüpheli kokuların  gelmesi  11. Sürücünün aşırı terlemesi ya da sinirlilik hâli,  12. Araç içindeki şüpheli paketler,    Bunlar ve bunlar gibi durumlar özel güvenlik görevlilerinin araçların aranması konusunda dikkat etmesi gereken hususlardır. Bu gibi durumlar ile karşılaşıldığı durumlarda araçların bina ve tesislere girmesine izin verilmemeli, bu araçlar hakkındaki bilgileri en kısa zamanda kolluk kuvvetlerine bildirmelidirler.  </vt:lpstr>
      <vt:lpstr>            Şüpheli Araçlar ve Kontrolünde Dikkat Edilecek Hususlar    Şüpheli araçların kontrolünde aşağıda ifade edilen hususlara dikkat     edilmesi gerekmektedir:  * Arama esnasında özel güvenlik görevlisi öncelikle kendi can ve iş      güvenliğini sağlamalı, sakin ve dikkatli olmalıdır,  * Özel güvenlik alanına giriş-çıkış yapan tüm araçlar kaydedilmelidir,  * Park yerleri gezilmeli ve çalıntı araç olup olmadığı kontrol       edilmelidir,  * Aynı noktada uzun sure park eden araçlar ile her gün aynı yerde park     eden araçlar kontrol edilmelidir,  * Terör faaliyetlerinde kullanılan araçlar genellikle çalıntı ve kayıp         araç oldukları için, araç tescil bilgileri kontrol edilmeli, plaka       kontrolü yapılmalıdır,  * Araç kontrolleri esnasında sürücünün ya da araçta bulunan kişilerin     aşırı terlemesi veya sinirli hareketlerde bulunması suçluluk       belirtisidir ve kimlik kontrollerinin yapılmasına özen gösterilmelidir,  </vt:lpstr>
      <vt:lpstr>* Çalıntı araçlarda genellikle bir zorlama unsuru bulunur. Bu nedenle araç camlarında kırık, kapılarda zorlama belirtisi olup olmadığı kontrol edilmelidir,  * Aşırı alçak lastikli araçların bomba yüklü olma ihtimali bulunduğu için yükleri kontrol edilmelidir,  * Araç içerisinde silah, suç aletleri, şüpheli kokuların varlığı kontrol edilmelidir.          Özellikle otopark barındıran ya da araçların sıkça giriş çıkış yaptığı tesislerde araçların kontrolü ve risk faktörü taşıyan araçlara karşı alınması gereken önlemler oldukça önemlidir. Bu durumlarda özel güvenlik görevlileri araçların aranması ve şüpheli araçlara karşı önlem alınması gereken durumlar ile ilgili bilgi sahibi olmalı ve araç durdurma ve arama prosedürlerine hâkim olmalıdırlar. </vt:lpstr>
      <vt:lpstr>         .     </vt:lpstr>
      <vt:lpstr>  Böyle bir durumda özel güvenlik görevlisinin atması gereken ilk adımlar şu şekilde olmalıdır:   • Sakinliğini korumalıdır.  • Şüpheli araca ya da pakete kesinlikle dokunmamalıdır, kurcalamamalıdır veya taşımamalıdır.  • Amirlerine haber vermelidir. Tesisin güvenlik prosedürlerini yerine getirmelidir.  • Kolluk kuvvetlerine haber vermelidir.  • Hiçbir şekilde şüpheli paketin üzeri kum veya halı gibi maddeler ile kapatılmamalıdır.  • Bulunan bölgede barınak hazırlanmalı ya da bina tahliye konusunda hazırlık yapılmalı.  • Başka şüpheli paketler ve tehditlerin olabileceği doğrultusunda hareket edin.    </vt:lpstr>
      <vt:lpstr>Şüpheli Paket nasıl anlaşılır, şüpheli paket görünce                                            ne  yapmalı?   Şüpheli paketin özellikleri;  * Dış kısmında herhangi bir toz maddesi bulunabilir.  * Bilmediğiniz birinden gelmiştir.  * Üstünden aşırı fazla pul vardır.  * Kötü el yazısı ve yazım hataları vardır.  * Adres yazımında hata olabilir.  * Geri dönüş iadesinin bulunmaması.  * Ağırlığı olağandan fazladır.  * Sıfat ya da meslek adının yanlış yazımı.  * Çok bilinen kelimelerin yanlış yazılması  * Paket orantısızdır.  * Paketten tuhaf koku geliyordur.  * Tuhaf ambalaj garip kurdele ya da ip kullanılmıştır.  * Ambalajda ‘kişiye’ ya da ‘özel’ gibi tuhaf ifadeler VARDIR.  </vt:lpstr>
      <vt:lpstr>                                                Şüpheli Paketler     Şüpheli paketler; genelde posta ya da kurye yoluyla alınan, belirli göstergelere bağlı olarak şüphe uyandıran paketler ya da mektuplardır. Karışıklıklara bağlı olarak terörizm tehdidinin arttığı dönemlerde, bazı önemli kişi ve kurumları sabote etmek veya terör eylemi gerçekleştirmek amacıyla zaman zaman şüpheli postalar gönderilmektedir.       Şüpheli paketlere karşı tetikte olmak önemlidir fakat bir mektubun ya da paketin patlayıcı bir cihaz, kimyasal, biyolojik ajan ya da radyoaktif bir madde içermesi son derece nadir meydana gelen durumlardır. İncelemeler sonucunda genellikle bu postaların korku ve panik yaratmak amacıyla gönderilmiş, herhangi bir tehdit içermeyen aldatmaya yönelik postalar olduğu anlaşılmaktadır.       </vt:lpstr>
      <vt:lpstr>PowerPoint Sunusu</vt:lpstr>
      <vt:lpstr>PowerPoint Sunusu</vt:lpstr>
      <vt:lpstr>PowerPoint Sunusu</vt:lpstr>
      <vt:lpstr>PowerPoint Sunusu</vt:lpstr>
      <vt:lpstr>PowerPoint Sunusu</vt:lpstr>
      <vt:lpstr>PowerPoint Sunusu</vt:lpstr>
      <vt:lpstr>Şüpheli Bir Paket Keşfettiğinizde Ne Yapmalısınız?  * Sakin kalın. Amirinizi, diğer çalışanları ve bina güvenliğini durumdan haberdar edin. * Patlayıcı içeren paketlerin patlamasına sebep olabileceğinden cep telefonu veya telsiz kullanmayın, sadece telli telefonları kullanın. * Paketi izole edin: * Paketi olduğu yerde bırakın. Hareket ettirmeyin, dokunmayın, koklamayın, paketle ilgili herhangi bir maddeyi tatmayın ve paketi asla açmayın. Eğer paket elinizdeyse paketi sert ve düz bir zemine bırakın. * Kimsenin paketle temas etmesine izin vermeyin. Isıtıcıları, havalandırma sistemlerini ve içeride havayı sirküle eden bütün ekipmanı kapatın. * Paketin olduğu odanın pencere ve kapılarını kapatarak odadan ayrılın ve diğer insanların odaya girmemesi için alanın güvenliğini sağlayın.      </vt:lpstr>
      <vt:lpstr>*  Hemen ellerinizi su ve sabunla yıkayın. * Uzman ekiplerin gelmesi için 155 Polis İmdat veya 156 Jandarmayı, 122 AFAD, 112 Acil Çağrı’yı arayın. * Odanın dışında güvenli bir yerde ekiplerin gelmesini bekleyin. Kattan ayrılmayın. * Şüpheli mektup ya da paket alındığı zaman odada bulunan insanların bir listesini yapın. Bu listeyi hem gelen KBRN ekipleri ve sağlık yetkililerine, hem de soruşturmayı yürütecek olan güvenlik birimlerine verin. * Eğer paketten duman, sis ve tuhaf kokular yayılıyorsa veya insanlar nefes almada güçlük gibi hastalık belirtileri gösteriyorsa yangın alarmını çalıştırarak binayı tahliye edin.    </vt:lpstr>
      <vt:lpstr> Eğer paket açıldıysa:  * Paketi sallamayın ve paketin içeriğini dökmeyin. * Paketin içeriği ile temas etmeyin, içeriği koklamayın ve tatmayın. * Paketin içeriği zemine, etrafa ya da kıyafetlerinize bulaşmışsa temizlemeye çalışmayın. Eğer mümkünse içeriğin bulaştığı kıyafeti çıkarın. * Ellerinizi yüzünüzden uzak tutun, eğer mümkünse alandan ayrılmadan ellerinizi yıkayın.  </vt:lpstr>
      <vt:lpstr>Şüpheli paket ve patlama olaylarında yapılması gerekenler;  * Şüpheli paketin bulunduğu yer süratle boşaltılır.  * Boşaltma sırasında paketin yanından insanlar geçirilmez.  * Görgü tanıkları bomba uzmanınca sorgulanması için bekletilir.  * Çevre kordon altına alınır.  * Basın mensuplarının flaşlı çekim yapmalarına mümkün mertebe engel olunur.  * Şüpheli paket yanında telsiz ve cep telefonu kullanılmaz.      </vt:lpstr>
      <vt:lpstr>  Terör örgütleri, siyasi amaçlarına kısa yoldan erişebilmek ve bu süreç içerisinde hem ulusal hem de uluslararası medyada kendilerinden söz ettirebilmek için politik amaçlar içeren şiddet yollarını seçmektedir. Şiddet türleri farklılık göstermektedir.           Bu türler arasında en fazla ses getiren ve örgütleri motive eden, onları başarıya ulaştırabileceğini düşündüren saldırı türü bombalı eylemler ve intihar eylemleridir. Bombalı eylemler sayesinde vatandaşlar üzerinde bir şok dalgası, psikoloji bozulması meydana gelmektedir. Eylemler sırasında can ve maddi kayıplar doğmaktadır. Ülke ekonomisi ciddi zarar görmektedir. Ayrıca, bombalı eylemler ile mücadele etmede devletin organları zayıf kalırsa, örgüt bu zayıflıktan daha kolay fayda sağlayabilmektedir.    </vt:lpstr>
      <vt:lpstr>            ÖZEL GÜVENLİK GÖREVLİLERİ VE İLETİŞİMİN ÖNEMİ  * Özel güvenlik görevlilerinin görevlerini yapmalarındaki en önemli süreçlerden biri de birbirleri ve/veya diğer güvenlik birimleri arasındaki iletişim oluşturur.    * Birden fazla özel güvenlik görevlisinin görev yaptığı yerlerde olası tehlikelerin bildirilmesi ve/veya destek istenmesi için iletişim konusu büyük önem taşımaktadır.    * Bu bakımdan özel kanal kullanan telsiz sistemleri, bas-konuş özellikli telefonlar gibi iletişim ihtiyacını hızlı ve kesintisiz sağlayacak teknik ekipmanın varlığı nitelikli bir özel güvenlik hizmeti için olmazsa olmaz unsurlar olarak karşımıza çıkmaktadır.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msoft31705</dc:creator>
  <cp:lastModifiedBy>msoft31705</cp:lastModifiedBy>
  <cp:revision>4</cp:revision>
  <dcterms:created xsi:type="dcterms:W3CDTF">2025-05-09T21:54:09Z</dcterms:created>
  <dcterms:modified xsi:type="dcterms:W3CDTF">2025-08-05T20:11:43Z</dcterms:modified>
</cp:coreProperties>
</file>